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73" r:id="rId3"/>
    <p:sldId id="288" r:id="rId4"/>
    <p:sldId id="287" r:id="rId5"/>
    <p:sldId id="268" r:id="rId6"/>
    <p:sldId id="278" r:id="rId7"/>
    <p:sldId id="269" r:id="rId8"/>
    <p:sldId id="275" r:id="rId9"/>
    <p:sldId id="289" r:id="rId10"/>
    <p:sldId id="290" r:id="rId11"/>
    <p:sldId id="285" r:id="rId12"/>
    <p:sldId id="270" r:id="rId13"/>
    <p:sldId id="317" r:id="rId14"/>
    <p:sldId id="315" r:id="rId15"/>
    <p:sldId id="293" r:id="rId16"/>
    <p:sldId id="280" r:id="rId17"/>
    <p:sldId id="295" r:id="rId18"/>
    <p:sldId id="296" r:id="rId19"/>
    <p:sldId id="314" r:id="rId20"/>
    <p:sldId id="294" r:id="rId21"/>
    <p:sldId id="297" r:id="rId22"/>
    <p:sldId id="284" r:id="rId23"/>
    <p:sldId id="299" r:id="rId24"/>
    <p:sldId id="286" r:id="rId25"/>
    <p:sldId id="316" r:id="rId26"/>
    <p:sldId id="266" r:id="rId27"/>
    <p:sldId id="257" r:id="rId28"/>
    <p:sldId id="281" r:id="rId29"/>
    <p:sldId id="282" r:id="rId30"/>
    <p:sldId id="259" r:id="rId31"/>
    <p:sldId id="271" r:id="rId32"/>
    <p:sldId id="260" r:id="rId33"/>
    <p:sldId id="272" r:id="rId34"/>
    <p:sldId id="283" r:id="rId35"/>
    <p:sldId id="313" r:id="rId36"/>
    <p:sldId id="311" r:id="rId37"/>
    <p:sldId id="312" r:id="rId38"/>
    <p:sldId id="261" r:id="rId39"/>
    <p:sldId id="302" r:id="rId40"/>
    <p:sldId id="279" r:id="rId41"/>
    <p:sldId id="303" r:id="rId42"/>
    <p:sldId id="262" r:id="rId43"/>
    <p:sldId id="274" r:id="rId44"/>
    <p:sldId id="263" r:id="rId45"/>
    <p:sldId id="305" r:id="rId46"/>
    <p:sldId id="264" r:id="rId47"/>
    <p:sldId id="306" r:id="rId48"/>
    <p:sldId id="276" r:id="rId49"/>
    <p:sldId id="307" r:id="rId50"/>
    <p:sldId id="308" r:id="rId51"/>
    <p:sldId id="309" r:id="rId52"/>
    <p:sldId id="310" r:id="rId53"/>
    <p:sldId id="319" r:id="rId54"/>
    <p:sldId id="32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 autoAdjust="0"/>
    <p:restoredTop sz="94802"/>
  </p:normalViewPr>
  <p:slideViewPr>
    <p:cSldViewPr snapToGrid="0" snapToObjects="1">
      <p:cViewPr varScale="1">
        <p:scale>
          <a:sx n="147" d="100"/>
          <a:sy n="147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2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491258"/>
            <a:ext cx="2153356" cy="365125"/>
          </a:xfrm>
        </p:spPr>
        <p:txBody>
          <a:bodyPr/>
          <a:lstStyle/>
          <a:p>
            <a:fld id="{8A6DA836-F28A-874E-9C1A-D106036D9316}" type="datetime1">
              <a:rPr lang="en-US" smtClean="0"/>
              <a:t>10/24/19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3745" y="6491258"/>
            <a:ext cx="433775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88" y="6491260"/>
            <a:ext cx="2300111" cy="365125"/>
          </a:xfrm>
        </p:spPr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7099-0B5E-BF40-B9BA-6515341DAC32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9DDD-950B-6248-B4A9-053B99B61571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3024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4CC4B-BD02-C848-A313-CB9863C4B01E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E490-7413-9246-A906-4ADDBB591D82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67EE-2645-6641-B5EF-851561723381}" type="datetime1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4435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FA273-6FE8-E24B-B1FF-4B1B64A39245}" type="datetime1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4435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43C9-AFD0-2748-9C60-21A0BB4CCC4F}" type="datetime1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7BB1-9064-624D-B906-E5C6C9C987FE}" type="datetime1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9688-03A3-D942-8C86-DE4404A95F37}" type="datetime1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4DB35-12D2-1F40-9039-3BC519A86600}" type="datetime1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922" y="6493024"/>
            <a:ext cx="423615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8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DBDF7-B5CE-554C-9042-DC096E9C693D}" type="datetime1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055" y="6493024"/>
            <a:ext cx="430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31943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Pointers and Dynamic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446" y="2668075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BBB38-4D95-EC43-89A0-402FF2688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86" b="3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72444" y="6199631"/>
            <a:ext cx="4751433" cy="365760"/>
          </a:xfrm>
        </p:spPr>
        <p:txBody>
          <a:bodyPr>
            <a:normAutofit/>
          </a:bodyPr>
          <a:lstStyle/>
          <a:p>
            <a:r>
              <a:rPr lang="en-US" sz="1100"/>
              <a:t>© 2019 Darrell Long &amp; the Regents of the University of California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Passing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Allows “returning” multiple values.</a:t>
            </a:r>
          </a:p>
          <a:p>
            <a:endParaRPr lang="en-US" sz="2000" dirty="0"/>
          </a:p>
          <a:p>
            <a:r>
              <a:rPr lang="en-US" sz="2000" dirty="0"/>
              <a:t>Allows passing large amounts of data quickly.</a:t>
            </a:r>
          </a:p>
          <a:p>
            <a:pPr lvl="1"/>
            <a:r>
              <a:rPr lang="en-US" sz="1600" dirty="0"/>
              <a:t>You’re not copying the data, just telling where it is stored.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E7057-5128-4754-AE6E-FB90196F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48111" y="1278154"/>
            <a:ext cx="4392654" cy="2307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02FD-D027-4390-B5FE-47418CDA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0058" y="4250517"/>
            <a:ext cx="6854715" cy="13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7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141-9AF7-4E1C-B3AB-743690BB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8B-572D-465C-85C7-0D01D534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 fontScale="92500"/>
          </a:bodyPr>
          <a:lstStyle/>
          <a:p>
            <a:pPr lvl="0">
              <a:lnSpc>
                <a:spcPct val="100000"/>
              </a:lnSpc>
            </a:pPr>
            <a:r>
              <a:rPr lang="en-US" sz="2400" dirty="0"/>
              <a:t>Since pointers in </a:t>
            </a:r>
            <a:r>
              <a:rPr lang="en-US" sz="2400" b="1" dirty="0"/>
              <a:t>C</a:t>
            </a:r>
            <a:r>
              <a:rPr lang="en-US" sz="2400" dirty="0"/>
              <a:t> are just an addresses, numeric values, you can perform arithmetic on them.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++</a:t>
            </a:r>
            <a:r>
              <a:rPr lang="en-US" sz="2400" dirty="0"/>
              <a:t> : increments to next address (increment by 4 bytes assuming 32-bit integers.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--</a:t>
            </a:r>
            <a:r>
              <a:rPr lang="en-US" sz="2400" dirty="0"/>
              <a:t> : decrements to previous address.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+</a:t>
            </a:r>
            <a:r>
              <a:rPr lang="en-US" sz="2400" dirty="0"/>
              <a:t> : can only add a numeric value to a pointer (no pointer and pointer addition).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-</a:t>
            </a:r>
            <a:r>
              <a:rPr lang="en-US" sz="2400" dirty="0"/>
              <a:t> : if a pointer is subtracted from another pointer, the distance between both addresses is calculated.</a:t>
            </a:r>
          </a:p>
          <a:p>
            <a:pPr lvl="0">
              <a:lnSpc>
                <a:spcPct val="100000"/>
              </a:lnSpc>
            </a:pPr>
            <a:r>
              <a:rPr lang="en-US" sz="2400" dirty="0"/>
              <a:t>Pointers can also be compared using relational operators (e.g. </a:t>
            </a:r>
            <a:r>
              <a:rPr lang="en-US" sz="2400" dirty="0">
                <a:latin typeface="Courier" pitchFamily="2" charset="0"/>
              </a:rPr>
              <a:t>==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&lt;=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&lt;</a:t>
            </a:r>
            <a:r>
              <a:rPr lang="en-US" sz="2400" dirty="0"/>
              <a:t>, etc.).</a:t>
            </a:r>
          </a:p>
          <a:p>
            <a:pPr lvl="0">
              <a:lnSpc>
                <a:spcPct val="100000"/>
              </a:lnSpc>
              <a:defRPr b="1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6A800-569E-4E5C-A416-A9FFFC7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296683"/>
            <a:ext cx="4436815" cy="313300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  <a:endParaRPr lang="en-US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3328-2DF7-4415-A026-FBB6A4B7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3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1900" dirty="0"/>
              <a:t>Can offset a pointer by adding/subtracting an integer.</a:t>
            </a:r>
          </a:p>
          <a:p>
            <a:r>
              <a:rPr lang="en-US" sz="1900" dirty="0"/>
              <a:t>Can get the number of elements between two pointers by getting their difference.</a:t>
            </a:r>
          </a:p>
          <a:p>
            <a:r>
              <a:rPr lang="en-US" sz="1900" dirty="0"/>
              <a:t>Cannot sum, divide, or multiply two pointers.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97763" y="1949958"/>
            <a:ext cx="6250769" cy="279721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E3E84-E6A3-3346-BC1C-07C07929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243637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68F8-7948-A74F-BF1E-806646DC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smtClean="0"/>
              <a:pPr>
                <a:spcAft>
                  <a:spcPts val="60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0137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9D1B2-F29C-D24C-8D4D-151DAFCE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Arrays And Pointer Arithmetic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379F-1649-2643-8D6B-5B9BC246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7667998" cy="3327251"/>
          </a:xfrm>
        </p:spPr>
        <p:txBody>
          <a:bodyPr>
            <a:normAutofit/>
          </a:bodyPr>
          <a:lstStyle/>
          <a:p>
            <a:r>
              <a:rPr lang="en-US" sz="2000" dirty="0"/>
              <a:t>For </a:t>
            </a:r>
            <a:r>
              <a:rPr lang="en-US" sz="2000" dirty="0">
                <a:latin typeface="Courier" pitchFamily="2" charset="0"/>
              </a:rPr>
              <a:t>int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]:</a:t>
            </a:r>
          </a:p>
          <a:p>
            <a:pPr lvl="1"/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 == *(a + 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)</a:t>
            </a:r>
            <a:endParaRPr lang="en-US" sz="2000" dirty="0"/>
          </a:p>
          <a:p>
            <a:pPr lvl="1"/>
            <a:r>
              <a:rPr lang="en-US" sz="2000" dirty="0"/>
              <a:t>If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/>
              <a:t>starts at address 1000, then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dirty="0"/>
              <a:t> is at 1000 + (</a:t>
            </a:r>
            <a:r>
              <a:rPr lang="en-US" sz="2000" dirty="0" err="1"/>
              <a:t>i</a:t>
            </a:r>
            <a:r>
              <a:rPr lang="en-US" sz="2000" dirty="0"/>
              <a:t> * 4) </a:t>
            </a:r>
          </a:p>
          <a:p>
            <a:pPr lvl="2"/>
            <a:r>
              <a:rPr lang="en-US" dirty="0"/>
              <a:t>Why? An </a:t>
            </a:r>
            <a:r>
              <a:rPr lang="en-US" dirty="0">
                <a:latin typeface="Courier" pitchFamily="2" charset="0"/>
              </a:rPr>
              <a:t>int</a:t>
            </a:r>
            <a:r>
              <a:rPr lang="en-US" dirty="0"/>
              <a:t> is typically 4 bytes</a:t>
            </a:r>
          </a:p>
          <a:p>
            <a:pPr lvl="1"/>
            <a:r>
              <a:rPr lang="en-US" sz="2000" dirty="0"/>
              <a:t>If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/>
              <a:t> was an array of </a:t>
            </a:r>
            <a:r>
              <a:rPr lang="en-US" sz="2000" dirty="0">
                <a:latin typeface="Courier" pitchFamily="2" charset="0"/>
              </a:rPr>
              <a:t>uint64_t</a:t>
            </a:r>
            <a:r>
              <a:rPr lang="en-US" sz="2000" dirty="0"/>
              <a:t>’s, then </a:t>
            </a:r>
            <a:r>
              <a:rPr lang="en-US" sz="2000" dirty="0" err="1">
                <a:latin typeface="Courier" pitchFamily="2" charset="0"/>
              </a:rPr>
              <a:t>arr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i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sz="2000" dirty="0"/>
              <a:t> would be at 1000 + (</a:t>
            </a:r>
            <a:r>
              <a:rPr lang="en-US" sz="2000" dirty="0" err="1"/>
              <a:t>i</a:t>
            </a:r>
            <a:r>
              <a:rPr lang="en-US" sz="2000" dirty="0"/>
              <a:t> * 8)</a:t>
            </a:r>
          </a:p>
          <a:p>
            <a:pPr lvl="1"/>
            <a:r>
              <a:rPr lang="en-US" sz="2000" dirty="0"/>
              <a:t>You can use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sizeof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to get the size in bytes of scalar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5F46F-2A2F-7142-A318-5324F8E4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/>
                </a:solidFill>
              </a:rPr>
              <a:t>© 2019 Darrell Long &amp; the Regents of the University of California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8ADFAD-0E54-9C4A-A512-6B6BC4E03611}"/>
              </a:ext>
            </a:extLst>
          </p:cNvPr>
          <p:cNvGrpSpPr/>
          <p:nvPr/>
        </p:nvGrpSpPr>
        <p:grpSpPr>
          <a:xfrm>
            <a:off x="8817235" y="2059059"/>
            <a:ext cx="2880848" cy="4238473"/>
            <a:chOff x="8440294" y="1309764"/>
            <a:chExt cx="2880848" cy="423847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896AD21-EE64-6743-98DF-7BD42F7282D7}"/>
                </a:ext>
              </a:extLst>
            </p:cNvPr>
            <p:cNvGrpSpPr/>
            <p:nvPr/>
          </p:nvGrpSpPr>
          <p:grpSpPr>
            <a:xfrm>
              <a:off x="9982200" y="1309764"/>
              <a:ext cx="1338942" cy="4238472"/>
              <a:chOff x="9617529" y="2057400"/>
              <a:chExt cx="1338942" cy="4238472"/>
            </a:xfrm>
            <a:solidFill>
              <a:srgbClr val="92D050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25D9920-B4CF-4445-A9EB-7C66F862C45A}"/>
                  </a:ext>
                </a:extLst>
              </p:cNvPr>
              <p:cNvSpPr/>
              <p:nvPr/>
            </p:nvSpPr>
            <p:spPr>
              <a:xfrm>
                <a:off x="9617529" y="2057400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1000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0883D40-D6A6-3E41-B65C-0FF059C93C12}"/>
                  </a:ext>
                </a:extLst>
              </p:cNvPr>
              <p:cNvSpPr/>
              <p:nvPr/>
            </p:nvSpPr>
            <p:spPr>
              <a:xfrm>
                <a:off x="9617529" y="2394163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1001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0E2B6A1-A4D5-A24A-A30B-F60CD41CF726}"/>
                  </a:ext>
                </a:extLst>
              </p:cNvPr>
              <p:cNvSpPr/>
              <p:nvPr/>
            </p:nvSpPr>
            <p:spPr>
              <a:xfrm>
                <a:off x="9617529" y="2746556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1002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713618F-A83D-F64D-AECA-BEB20E74A5D6}"/>
                  </a:ext>
                </a:extLst>
              </p:cNvPr>
              <p:cNvSpPr/>
              <p:nvPr/>
            </p:nvSpPr>
            <p:spPr>
              <a:xfrm>
                <a:off x="9617529" y="3105785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62DD3CA-52C9-A546-969B-E33657B42AC9}"/>
                  </a:ext>
                </a:extLst>
              </p:cNvPr>
              <p:cNvSpPr/>
              <p:nvPr/>
            </p:nvSpPr>
            <p:spPr>
              <a:xfrm>
                <a:off x="9617529" y="3817407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1005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7A4C7C8-AA8A-0C48-9F44-BFBF5C06A9FF}"/>
                  </a:ext>
                </a:extLst>
              </p:cNvPr>
              <p:cNvSpPr/>
              <p:nvPr/>
            </p:nvSpPr>
            <p:spPr>
              <a:xfrm>
                <a:off x="9617529" y="3465555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1004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244BC4C-E6CE-754A-B9FD-28F68C083A3A}"/>
                  </a:ext>
                </a:extLst>
              </p:cNvPr>
              <p:cNvSpPr/>
              <p:nvPr/>
            </p:nvSpPr>
            <p:spPr>
              <a:xfrm>
                <a:off x="9617529" y="4176636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1006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EFA6ADE-34B5-1341-9E21-59CBEFAF0539}"/>
                  </a:ext>
                </a:extLst>
              </p:cNvPr>
              <p:cNvSpPr/>
              <p:nvPr/>
            </p:nvSpPr>
            <p:spPr>
              <a:xfrm>
                <a:off x="9617529" y="4513399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1007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31FE40C-8C44-714F-8AC3-77962ECCBD57}"/>
                  </a:ext>
                </a:extLst>
              </p:cNvPr>
              <p:cNvSpPr/>
              <p:nvPr/>
            </p:nvSpPr>
            <p:spPr>
              <a:xfrm>
                <a:off x="9617529" y="4865792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1008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05B689F-CC8D-954E-80E9-97B7E5C0DEAD}"/>
                  </a:ext>
                </a:extLst>
              </p:cNvPr>
              <p:cNvSpPr/>
              <p:nvPr/>
            </p:nvSpPr>
            <p:spPr>
              <a:xfrm>
                <a:off x="9617529" y="5225021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1009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CB35BF8-931B-B646-91B5-6DE7CD5FC503}"/>
                  </a:ext>
                </a:extLst>
              </p:cNvPr>
              <p:cNvSpPr/>
              <p:nvPr/>
            </p:nvSpPr>
            <p:spPr>
              <a:xfrm>
                <a:off x="9617529" y="5936643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1011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201C105-D0E8-E14A-887B-5DD2F0A713D9}"/>
                  </a:ext>
                </a:extLst>
              </p:cNvPr>
              <p:cNvSpPr/>
              <p:nvPr/>
            </p:nvSpPr>
            <p:spPr>
              <a:xfrm>
                <a:off x="9617529" y="5584791"/>
                <a:ext cx="1338942" cy="359229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1010</a:t>
                </a:r>
              </a:p>
            </p:txBody>
          </p:sp>
        </p:grpSp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E6DBB639-BFCA-6742-804E-E00D09FA3979}"/>
                </a:ext>
              </a:extLst>
            </p:cNvPr>
            <p:cNvSpPr/>
            <p:nvPr/>
          </p:nvSpPr>
          <p:spPr>
            <a:xfrm>
              <a:off x="9512135" y="1309764"/>
              <a:ext cx="308759" cy="140761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FA4D64C6-D7E5-5B4B-8FA2-0A48724EE398}"/>
                </a:ext>
              </a:extLst>
            </p:cNvPr>
            <p:cNvSpPr/>
            <p:nvPr/>
          </p:nvSpPr>
          <p:spPr>
            <a:xfrm>
              <a:off x="9512134" y="2733009"/>
              <a:ext cx="308759" cy="140761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8B6DE3A4-D25A-9B48-8788-20A9901975BA}"/>
                </a:ext>
              </a:extLst>
            </p:cNvPr>
            <p:cNvSpPr/>
            <p:nvPr/>
          </p:nvSpPr>
          <p:spPr>
            <a:xfrm>
              <a:off x="9512134" y="4140623"/>
              <a:ext cx="308759" cy="140761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1B46C4-2CB6-2C4B-A320-85DFC14389C8}"/>
                </a:ext>
              </a:extLst>
            </p:cNvPr>
            <p:cNvSpPr txBox="1"/>
            <p:nvPr/>
          </p:nvSpPr>
          <p:spPr>
            <a:xfrm>
              <a:off x="8440294" y="1821090"/>
              <a:ext cx="107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urier" pitchFamily="2" charset="0"/>
                </a:rPr>
                <a:t>arr</a:t>
              </a:r>
              <a:r>
                <a:rPr lang="en-US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D44381-AC8C-8746-9516-62E06DA8679C}"/>
                </a:ext>
              </a:extLst>
            </p:cNvPr>
            <p:cNvSpPr txBox="1"/>
            <p:nvPr/>
          </p:nvSpPr>
          <p:spPr>
            <a:xfrm>
              <a:off x="8440294" y="3239282"/>
              <a:ext cx="107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urier" pitchFamily="2" charset="0"/>
                </a:rPr>
                <a:t>arr</a:t>
              </a:r>
              <a:r>
                <a:rPr lang="en-US" dirty="0">
                  <a:latin typeface="Courier" pitchFamily="2" charset="0"/>
                </a:rPr>
                <a:t>[1]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386734-C411-5F49-93ED-7BBAC9ADA03E}"/>
                </a:ext>
              </a:extLst>
            </p:cNvPr>
            <p:cNvSpPr txBox="1"/>
            <p:nvPr/>
          </p:nvSpPr>
          <p:spPr>
            <a:xfrm>
              <a:off x="8451967" y="4648916"/>
              <a:ext cx="107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ourier" pitchFamily="2" charset="0"/>
                </a:rPr>
                <a:t>arr</a:t>
              </a:r>
              <a:r>
                <a:rPr lang="en-US" dirty="0">
                  <a:latin typeface="Courier" pitchFamily="2" charset="0"/>
                </a:rPr>
                <a:t>[2]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F4947-7FB2-C548-8A4C-DD61B7A3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90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4BE8-8504-9744-8CE6-04D06D30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4400"/>
              <a:t>But does it make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F710-A8AA-EC4C-A003-2E23E4EC3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Adding an </a:t>
            </a:r>
            <a:r>
              <a:rPr lang="en-US" sz="1800" dirty="0">
                <a:latin typeface="Courier" pitchFamily="2" charset="0"/>
              </a:rPr>
              <a:t>int</a:t>
            </a:r>
            <a:r>
              <a:rPr lang="en-US" sz="1800" dirty="0"/>
              <a:t> to a pointer makes sense.</a:t>
            </a:r>
          </a:p>
          <a:p>
            <a:r>
              <a:rPr lang="en-US" sz="1800" dirty="0"/>
              <a:t>Subtracting an </a:t>
            </a:r>
            <a:r>
              <a:rPr lang="en-US" sz="1800" dirty="0">
                <a:latin typeface="Courier" pitchFamily="2" charset="0"/>
              </a:rPr>
              <a:t>int</a:t>
            </a:r>
            <a:r>
              <a:rPr lang="en-US" sz="1800" dirty="0"/>
              <a:t> from a pointer makes sense.</a:t>
            </a:r>
          </a:p>
          <a:p>
            <a:endParaRPr lang="en-US" sz="1800" dirty="0"/>
          </a:p>
          <a:p>
            <a:r>
              <a:rPr lang="en-US" sz="1800" dirty="0"/>
              <a:t>Subtracting two pointers makes sense.</a:t>
            </a:r>
          </a:p>
          <a:p>
            <a:endParaRPr lang="en-US" sz="1800" dirty="0"/>
          </a:p>
          <a:p>
            <a:r>
              <a:rPr lang="en-US" sz="1800" dirty="0"/>
              <a:t>Adding two pointers makes no sense.</a:t>
            </a:r>
          </a:p>
          <a:p>
            <a:endParaRPr lang="en-US" sz="1800" dirty="0"/>
          </a:p>
          <a:p>
            <a:r>
              <a:rPr lang="en-US" sz="1800" dirty="0"/>
              <a:t>Multiplying or dividing with pointers never makes sense.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person, man, holding, looking&#10;&#10;Description automatically generated">
            <a:extLst>
              <a:ext uri="{FF2B5EF4-FFF2-40B4-BE49-F238E27FC236}">
                <a16:creationId xmlns:a16="http://schemas.microsoft.com/office/drawing/2014/main" id="{3C20C268-29EB-894D-BE0E-BF69806764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0" r="23809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409F1-C7FE-2240-86C0-C58FA68A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8CFD3-35B5-714D-A4D7-CFFEC54B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8544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7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141-9AF7-4E1C-B3AB-743690BB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Pointer arithmetic example:  Iterating over an array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6A800-569E-4E5C-A416-A9FFFC7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296683"/>
            <a:ext cx="4436815" cy="313300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  <a:endParaRPr lang="en-US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3328-2DF7-4415-A026-FBB6A4B7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05C93-C659-4195-9611-585E29E1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11409" y="522554"/>
            <a:ext cx="4839785" cy="2193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5A77A-58F5-4B73-BAA7-64C4ED082A82}"/>
              </a:ext>
            </a:extLst>
          </p:cNvPr>
          <p:cNvSpPr txBox="1"/>
          <p:nvPr/>
        </p:nvSpPr>
        <p:spPr>
          <a:xfrm>
            <a:off x="9785727" y="2852616"/>
            <a:ext cx="140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/>
                </a:solidFill>
                <a:latin typeface="Arial Black" panose="020B0A04020102020204" pitchFamily="34" charset="0"/>
              </a:rPr>
              <a:t>fib_ptr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885F8F-7C6B-DC4A-AA9C-C00BCCB1E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25287"/>
              </p:ext>
            </p:extLst>
          </p:nvPr>
        </p:nvGraphicFramePr>
        <p:xfrm>
          <a:off x="5579375" y="3463224"/>
          <a:ext cx="6374180" cy="25662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4836">
                  <a:extLst>
                    <a:ext uri="{9D8B030D-6E8A-4147-A177-3AD203B41FA5}">
                      <a16:colId xmlns:a16="http://schemas.microsoft.com/office/drawing/2014/main" val="271385967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743923938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329098647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2078897645"/>
                    </a:ext>
                  </a:extLst>
                </a:gridCol>
                <a:gridCol w="1274836">
                  <a:extLst>
                    <a:ext uri="{9D8B030D-6E8A-4147-A177-3AD203B41FA5}">
                      <a16:colId xmlns:a16="http://schemas.microsoft.com/office/drawing/2014/main" val="245260132"/>
                    </a:ext>
                  </a:extLst>
                </a:gridCol>
              </a:tblGrid>
              <a:tr h="4277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32092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5535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A0007FBC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87953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19724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097"/>
                  </a:ext>
                </a:extLst>
              </a:tr>
              <a:tr h="4277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9D000390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21109"/>
                  </a:ext>
                </a:extLst>
              </a:tr>
            </a:tbl>
          </a:graphicData>
        </a:graphic>
      </p:graphicFrame>
      <p:sp>
        <p:nvSpPr>
          <p:cNvPr id="8" name="Frame 7">
            <a:extLst>
              <a:ext uri="{FF2B5EF4-FFF2-40B4-BE49-F238E27FC236}">
                <a16:creationId xmlns:a16="http://schemas.microsoft.com/office/drawing/2014/main" id="{63B29F16-7824-7543-8E2C-E3AF0C1236D2}"/>
              </a:ext>
            </a:extLst>
          </p:cNvPr>
          <p:cNvSpPr/>
          <p:nvPr/>
        </p:nvSpPr>
        <p:spPr>
          <a:xfrm>
            <a:off x="9385300" y="4254500"/>
            <a:ext cx="1308100" cy="511490"/>
          </a:xfrm>
          <a:prstGeom prst="fram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BADA915-545B-EA49-8411-3C577688714E}"/>
              </a:ext>
            </a:extLst>
          </p:cNvPr>
          <p:cNvSpPr/>
          <p:nvPr/>
        </p:nvSpPr>
        <p:spPr>
          <a:xfrm rot="5976266">
            <a:off x="9963537" y="3598110"/>
            <a:ext cx="905689" cy="168842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5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988EF-0B1C-4E49-8287-BBF9B64B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Pointers and arrays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C057-ED0B-4326-ABCB-FD5E43C1A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Array subscripting can also be done with pointers. </a:t>
            </a:r>
          </a:p>
          <a:p>
            <a:pPr lvl="1"/>
            <a:r>
              <a:rPr lang="en-US" dirty="0"/>
              <a:t>Using pointer arithmetic in general is faster, but harder to understand.</a:t>
            </a:r>
          </a:p>
          <a:p>
            <a:pPr lvl="1"/>
            <a:r>
              <a:rPr lang="en-US" dirty="0"/>
              <a:t>Assuming some array 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int </a:t>
            </a:r>
            <a:r>
              <a:rPr lang="en-US" dirty="0" err="1">
                <a:latin typeface="Courier" pitchFamily="2" charset="0"/>
                <a:cs typeface="Courier New" panose="02070309020205020404" pitchFamily="49" charset="0"/>
              </a:rPr>
              <a:t>arr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[10]</a:t>
            </a:r>
            <a:r>
              <a:rPr lang="en-US" dirty="0">
                <a:cs typeface="Courier New" panose="02070309020205020404" pitchFamily="49" charset="0"/>
              </a:rPr>
              <a:t>:</a:t>
            </a:r>
          </a:p>
          <a:p>
            <a:pPr lvl="2"/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arr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[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]</a:t>
            </a:r>
            <a:r>
              <a:rPr lang="en-US" sz="2400" dirty="0">
                <a:cs typeface="Courier New" panose="02070309020205020404" pitchFamily="49" charset="0"/>
              </a:rPr>
              <a:t> is equivalent to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*(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arr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cs typeface="Courier New" panose="02070309020205020404" pitchFamily="49" charset="0"/>
              </a:rPr>
              <a:t>,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0 &lt;= 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 &lt; 10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Arrays can always be written using pointers.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Declaring an array in a function allocates it on the </a:t>
            </a:r>
            <a:r>
              <a:rPr lang="en-US" i="1" dirty="0">
                <a:cs typeface="Courier New" panose="02070309020205020404" pitchFamily="49" charset="0"/>
              </a:rPr>
              <a:t>stack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A global array is in the </a:t>
            </a:r>
            <a:r>
              <a:rPr lang="en-US" i="1" dirty="0">
                <a:cs typeface="Courier New" panose="02070309020205020404" pitchFamily="49" charset="0"/>
              </a:rPr>
              <a:t>data area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Dynamically declaring an array (to get a pointer) allocates it on the heap.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1DF03-41DE-439A-B113-8DA37224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47501-0E41-46B9-B59E-7053DB57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5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Strings as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In </a:t>
            </a:r>
            <a:r>
              <a:rPr lang="en-US" sz="2000" b="1" dirty="0"/>
              <a:t>C</a:t>
            </a:r>
            <a:r>
              <a:rPr lang="en-US" sz="2000" dirty="0"/>
              <a:t>, strings are handled as arrays </a:t>
            </a:r>
          </a:p>
          <a:p>
            <a:pPr lvl="1"/>
            <a:r>
              <a:rPr lang="en-US" sz="1600" dirty="0"/>
              <a:t>With some special syntax, for convenience</a:t>
            </a:r>
          </a:p>
          <a:p>
            <a:pPr lvl="1"/>
            <a:endParaRPr lang="en-US" sz="1600" dirty="0"/>
          </a:p>
          <a:p>
            <a:r>
              <a:rPr lang="en-US" sz="2000" dirty="0"/>
              <a:t>A string is a pointer to an array of chars</a:t>
            </a:r>
          </a:p>
          <a:p>
            <a:endParaRPr lang="en-US" sz="2000" dirty="0"/>
          </a:p>
          <a:p>
            <a:r>
              <a:rPr lang="en-US" sz="2000" dirty="0"/>
              <a:t>Strings can be indexed, passed by reference, </a:t>
            </a:r>
            <a:r>
              <a:rPr lang="en-US" sz="2000" i="1" dirty="0"/>
              <a:t>etc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408D2-8268-44BC-8864-D81C1A21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13991" y="1155532"/>
            <a:ext cx="6639644" cy="214984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217BFEE-0BEC-8F44-9801-12EE34CBF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699738"/>
              </p:ext>
            </p:extLst>
          </p:nvPr>
        </p:nvGraphicFramePr>
        <p:xfrm>
          <a:off x="4973151" y="3990106"/>
          <a:ext cx="7147122" cy="2355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049">
                  <a:extLst>
                    <a:ext uri="{9D8B030D-6E8A-4147-A177-3AD203B41FA5}">
                      <a16:colId xmlns:a16="http://schemas.microsoft.com/office/drawing/2014/main" val="3745478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5791621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331953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198738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246330916"/>
                    </a:ext>
                  </a:extLst>
                </a:gridCol>
                <a:gridCol w="2138073">
                  <a:extLst>
                    <a:ext uri="{9D8B030D-6E8A-4147-A177-3AD203B41FA5}">
                      <a16:colId xmlns:a16="http://schemas.microsoft.com/office/drawing/2014/main" val="890460551"/>
                    </a:ext>
                  </a:extLst>
                </a:gridCol>
              </a:tblGrid>
              <a:tr h="2928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81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7622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6C6C6548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6F57206F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21646C72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Hello Wo  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rld</a:t>
                      </a:r>
                      <a:r>
                        <a:rPr lang="en-US" sz="1400" dirty="0">
                          <a:latin typeface="Courier" pitchFamily="2" charset="0"/>
                        </a:rPr>
                        <a:t>!....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47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646F6F47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00657962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9D0007B8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Goodbye.  ........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9989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9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8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3CDA55-2781-C14D-8D35-9E5C2D961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19321"/>
              </p:ext>
            </p:extLst>
          </p:nvPr>
        </p:nvGraphicFramePr>
        <p:xfrm>
          <a:off x="4849559" y="2638043"/>
          <a:ext cx="7147122" cy="389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049">
                  <a:extLst>
                    <a:ext uri="{9D8B030D-6E8A-4147-A177-3AD203B41FA5}">
                      <a16:colId xmlns:a16="http://schemas.microsoft.com/office/drawing/2014/main" val="3745478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5791621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331953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1987380"/>
                    </a:ext>
                  </a:extLst>
                </a:gridCol>
                <a:gridCol w="919249">
                  <a:extLst>
                    <a:ext uri="{9D8B030D-6E8A-4147-A177-3AD203B41FA5}">
                      <a16:colId xmlns:a16="http://schemas.microsoft.com/office/drawing/2014/main" val="1246330916"/>
                    </a:ext>
                  </a:extLst>
                </a:gridCol>
                <a:gridCol w="2222124">
                  <a:extLst>
                    <a:ext uri="{9D8B030D-6E8A-4147-A177-3AD203B41FA5}">
                      <a16:colId xmlns:a16="http://schemas.microsoft.com/office/drawing/2014/main" val="890460551"/>
                    </a:ext>
                  </a:extLst>
                </a:gridCol>
              </a:tblGrid>
              <a:tr h="2928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81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1851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A0007FD4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........  ......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7622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6874616D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0000732D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5F796877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math....  -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s..why</a:t>
                      </a:r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47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745F7369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65726568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64726968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" pitchFamily="2" charset="0"/>
                        </a:rPr>
                        <a:t>is_there</a:t>
                      </a:r>
                      <a:r>
                        <a:rPr lang="en-US" sz="1400" dirty="0">
                          <a:latin typeface="Courier" pitchFamily="2" charset="0"/>
                        </a:rPr>
                        <a:t>  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a_third</a:t>
                      </a:r>
                      <a:r>
                        <a:rPr lang="en-US" sz="14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9989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6772615F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arg</a:t>
                      </a:r>
                      <a:r>
                        <a:rPr lang="en-US" sz="1400" dirty="0">
                          <a:latin typeface="Courier" pitchFamily="2" charset="0"/>
                        </a:rPr>
                        <a:t>?...  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9491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  ........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20678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4413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Pointers to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Pointers can point to other pointers </a:t>
            </a:r>
          </a:p>
          <a:p>
            <a:pPr lvl="1"/>
            <a:r>
              <a:rPr lang="en-US" sz="1600" dirty="0"/>
              <a:t>or to pointers to other pointers, or to pointers to pointers to pointers, </a:t>
            </a:r>
            <a:r>
              <a:rPr lang="en-US" sz="1600" dirty="0" err="1"/>
              <a:t>etc</a:t>
            </a:r>
            <a:endParaRPr lang="en-US" sz="1200" dirty="0"/>
          </a:p>
          <a:p>
            <a:r>
              <a:rPr lang="en-US" sz="2000" dirty="0"/>
              <a:t>Can be used to pass arrays of arrays, such as a list of strings</a:t>
            </a:r>
          </a:p>
          <a:p>
            <a:r>
              <a:rPr lang="en-US" sz="2000" dirty="0"/>
              <a:t>For example, char **</a:t>
            </a:r>
            <a:r>
              <a:rPr lang="en-US" sz="2000" dirty="0" err="1"/>
              <a:t>argv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8EFAF-A153-4C45-9A9D-F78F09B2746B}"/>
              </a:ext>
            </a:extLst>
          </p:cNvPr>
          <p:cNvSpPr txBox="1"/>
          <p:nvPr/>
        </p:nvSpPr>
        <p:spPr>
          <a:xfrm>
            <a:off x="6642076" y="2157355"/>
            <a:ext cx="75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ECE789-57FB-42CA-9B16-7D4DD35E56CB}"/>
              </a:ext>
            </a:extLst>
          </p:cNvPr>
          <p:cNvSpPr txBox="1"/>
          <p:nvPr/>
        </p:nvSpPr>
        <p:spPr>
          <a:xfrm>
            <a:off x="7805364" y="2157355"/>
            <a:ext cx="10414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 Black" panose="020B0A04020102020204" pitchFamily="34" charset="0"/>
              </a:rPr>
              <a:t> *</a:t>
            </a:r>
            <a:r>
              <a:rPr lang="en-US" dirty="0" err="1">
                <a:solidFill>
                  <a:schemeClr val="accent5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39D27C-4A29-4168-B853-4A40982A11F9}"/>
              </a:ext>
            </a:extLst>
          </p:cNvPr>
          <p:cNvSpPr txBox="1"/>
          <p:nvPr/>
        </p:nvSpPr>
        <p:spPr>
          <a:xfrm>
            <a:off x="4930060" y="2160698"/>
            <a:ext cx="116810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 **</a:t>
            </a:r>
            <a:r>
              <a:rPr lang="en-US" dirty="0" err="1">
                <a:solidFill>
                  <a:srgbClr val="7030A0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1401875-DF98-6546-BF62-B3CD2A9F39CE}"/>
              </a:ext>
            </a:extLst>
          </p:cNvPr>
          <p:cNvSpPr/>
          <p:nvPr/>
        </p:nvSpPr>
        <p:spPr>
          <a:xfrm>
            <a:off x="6510657" y="3993818"/>
            <a:ext cx="381000" cy="383454"/>
          </a:xfrm>
          <a:prstGeom prst="fram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AFE91A-1D8F-634F-988D-3D598445FB08}"/>
              </a:ext>
            </a:extLst>
          </p:cNvPr>
          <p:cNvSpPr/>
          <p:nvPr/>
        </p:nvSpPr>
        <p:spPr>
          <a:xfrm rot="3505986">
            <a:off x="5269363" y="3201911"/>
            <a:ext cx="1645773" cy="108707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0477C57-032F-8F41-A547-E5DB6F8EE8C2}"/>
              </a:ext>
            </a:extLst>
          </p:cNvPr>
          <p:cNvSpPr/>
          <p:nvPr/>
        </p:nvSpPr>
        <p:spPr>
          <a:xfrm>
            <a:off x="7894958" y="4997117"/>
            <a:ext cx="951854" cy="365125"/>
          </a:xfrm>
          <a:prstGeom prst="fram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918F89D6-5903-254D-AA8F-3B27B92C7F7D}"/>
              </a:ext>
            </a:extLst>
          </p:cNvPr>
          <p:cNvSpPr/>
          <p:nvPr/>
        </p:nvSpPr>
        <p:spPr>
          <a:xfrm rot="5400000">
            <a:off x="7196116" y="3699879"/>
            <a:ext cx="2349537" cy="133583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17B271FB-F499-E348-9D7F-B1DFC54200C5}"/>
              </a:ext>
            </a:extLst>
          </p:cNvPr>
          <p:cNvSpPr/>
          <p:nvPr/>
        </p:nvSpPr>
        <p:spPr>
          <a:xfrm>
            <a:off x="6943104" y="5509879"/>
            <a:ext cx="951854" cy="365125"/>
          </a:xfrm>
          <a:prstGeom prst="fram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EBB2B80-5F5E-A041-8CDB-00AF5704207E}"/>
              </a:ext>
            </a:extLst>
          </p:cNvPr>
          <p:cNvSpPr/>
          <p:nvPr/>
        </p:nvSpPr>
        <p:spPr>
          <a:xfrm rot="5028690">
            <a:off x="5789325" y="3878658"/>
            <a:ext cx="2789414" cy="133582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CDDEAF-730D-8D4C-9749-7B245261F982}"/>
              </a:ext>
            </a:extLst>
          </p:cNvPr>
          <p:cNvGrpSpPr/>
          <p:nvPr/>
        </p:nvGrpSpPr>
        <p:grpSpPr>
          <a:xfrm>
            <a:off x="5001627" y="432853"/>
            <a:ext cx="5932245" cy="1446366"/>
            <a:chOff x="5001627" y="432853"/>
            <a:chExt cx="5932245" cy="144636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25EF2A-5F61-BB47-80AC-B2416756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01627" y="432853"/>
              <a:ext cx="4194431" cy="42518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0223547-EC7B-7A4D-8245-58014F3C1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01627" y="1137689"/>
              <a:ext cx="5932245" cy="741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21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Pointers to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Pointers can point to other pointers </a:t>
            </a:r>
          </a:p>
          <a:p>
            <a:pPr lvl="1"/>
            <a:r>
              <a:rPr lang="en-US" sz="1600" dirty="0"/>
              <a:t>or to pointers to other pointers, or to pointers to pointers to pointers, </a:t>
            </a:r>
            <a:r>
              <a:rPr lang="en-US" sz="1600" dirty="0" err="1"/>
              <a:t>etc</a:t>
            </a:r>
            <a:endParaRPr lang="en-US" sz="1200" dirty="0"/>
          </a:p>
          <a:p>
            <a:r>
              <a:rPr lang="en-US" sz="2000" dirty="0"/>
              <a:t>Can be used to pass arrays of arrays, such as a list of strings</a:t>
            </a:r>
          </a:p>
          <a:p>
            <a:r>
              <a:rPr lang="en-US" sz="2000" dirty="0"/>
              <a:t>For example, char **</a:t>
            </a:r>
            <a:r>
              <a:rPr lang="en-US" sz="2000" dirty="0" err="1"/>
              <a:t>argv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E67607-15F1-3A48-AE01-C1E9D0956F54}"/>
              </a:ext>
            </a:extLst>
          </p:cNvPr>
          <p:cNvGrpSpPr/>
          <p:nvPr/>
        </p:nvGrpSpPr>
        <p:grpSpPr>
          <a:xfrm>
            <a:off x="5001627" y="432853"/>
            <a:ext cx="5932245" cy="1446366"/>
            <a:chOff x="5001627" y="432853"/>
            <a:chExt cx="5932245" cy="14463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763B6B-4648-49B9-A17F-C066074C3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001627" y="432853"/>
              <a:ext cx="4194431" cy="425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C9301-07EF-4B82-8F21-949FBDCE5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01627" y="1137689"/>
              <a:ext cx="5932245" cy="74153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776AD-D8E2-4E41-AA09-CA85CF2F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88E7EDF-2FA0-E64F-8F47-24DCA31FE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6078"/>
              </p:ext>
            </p:extLst>
          </p:nvPr>
        </p:nvGraphicFramePr>
        <p:xfrm>
          <a:off x="4830041" y="2592928"/>
          <a:ext cx="7147122" cy="389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049">
                  <a:extLst>
                    <a:ext uri="{9D8B030D-6E8A-4147-A177-3AD203B41FA5}">
                      <a16:colId xmlns:a16="http://schemas.microsoft.com/office/drawing/2014/main" val="374547889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1557916215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33319536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41987380"/>
                    </a:ext>
                  </a:extLst>
                </a:gridCol>
                <a:gridCol w="919249">
                  <a:extLst>
                    <a:ext uri="{9D8B030D-6E8A-4147-A177-3AD203B41FA5}">
                      <a16:colId xmlns:a16="http://schemas.microsoft.com/office/drawing/2014/main" val="1246330916"/>
                    </a:ext>
                  </a:extLst>
                </a:gridCol>
                <a:gridCol w="2222124">
                  <a:extLst>
                    <a:ext uri="{9D8B030D-6E8A-4147-A177-3AD203B41FA5}">
                      <a16:colId xmlns:a16="http://schemas.microsoft.com/office/drawing/2014/main" val="890460551"/>
                    </a:ext>
                  </a:extLst>
                </a:gridCol>
              </a:tblGrid>
              <a:tr h="2928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ASCII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281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1851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A000_7F90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A0007FD4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........  ......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7622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6874616D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0000732D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5F796877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math....  -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s..why</a:t>
                      </a:r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634473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745F7369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65726568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745F615F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64726968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urier" pitchFamily="2" charset="0"/>
                        </a:rPr>
                        <a:t>is_there</a:t>
                      </a:r>
                      <a:r>
                        <a:rPr lang="en-US" sz="1400" dirty="0">
                          <a:latin typeface="Courier" pitchFamily="2" charset="0"/>
                        </a:rPr>
                        <a:t>  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a_third</a:t>
                      </a:r>
                      <a:r>
                        <a:rPr lang="en-US" sz="1400" dirty="0">
                          <a:latin typeface="Courier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9989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6772615F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0000003F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_</a:t>
                      </a:r>
                      <a:r>
                        <a:rPr lang="en-US" sz="1400" dirty="0" err="1">
                          <a:latin typeface="Courier" pitchFamily="2" charset="0"/>
                        </a:rPr>
                        <a:t>arg</a:t>
                      </a:r>
                      <a:r>
                        <a:rPr lang="en-US" sz="1400" dirty="0">
                          <a:latin typeface="Courier" pitchFamily="2" charset="0"/>
                        </a:rPr>
                        <a:t>?...  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dirty="0">
                          <a:latin typeface="Courier" pitchFamily="2" charset="0"/>
                        </a:rPr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94917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A0007FC8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urier" pitchFamily="2" charset="0"/>
                        </a:rPr>
                        <a:t>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...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□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..  ........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620678"/>
                  </a:ext>
                </a:extLst>
              </a:tr>
              <a:tr h="5125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ourier" pitchFamily="2" charset="0"/>
                        </a:rPr>
                        <a:t>........  ........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244132"/>
                  </a:ext>
                </a:extLst>
              </a:tr>
            </a:tbl>
          </a:graphicData>
        </a:graphic>
      </p:graphicFrame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A9389CA5-BCE7-9C4A-98C8-A91DB1E4927B}"/>
              </a:ext>
            </a:extLst>
          </p:cNvPr>
          <p:cNvSpPr txBox="1">
            <a:spLocks/>
          </p:cNvSpPr>
          <p:nvPr/>
        </p:nvSpPr>
        <p:spPr>
          <a:xfrm>
            <a:off x="8628149" y="63908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4519D9-3965-B54C-A30E-23D498CB08C9}"/>
              </a:ext>
            </a:extLst>
          </p:cNvPr>
          <p:cNvSpPr txBox="1"/>
          <p:nvPr/>
        </p:nvSpPr>
        <p:spPr>
          <a:xfrm>
            <a:off x="6622558" y="2112240"/>
            <a:ext cx="75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61FB-9E48-B04B-8344-C19FA4FA8E69}"/>
              </a:ext>
            </a:extLst>
          </p:cNvPr>
          <p:cNvSpPr txBox="1"/>
          <p:nvPr/>
        </p:nvSpPr>
        <p:spPr>
          <a:xfrm>
            <a:off x="9570753" y="2124269"/>
            <a:ext cx="10414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 Black" panose="020B0A04020102020204" pitchFamily="34" charset="0"/>
              </a:rPr>
              <a:t> *</a:t>
            </a:r>
            <a:r>
              <a:rPr lang="en-US" dirty="0" err="1">
                <a:solidFill>
                  <a:schemeClr val="accent5"/>
                </a:solidFill>
                <a:latin typeface="Arial Black" panose="020B0A04020102020204" pitchFamily="34" charset="0"/>
              </a:rPr>
              <a:t>argv</a:t>
            </a:r>
            <a:endParaRPr lang="en-US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494962-DE35-8E4C-8C6E-664D3B7F2694}"/>
              </a:ext>
            </a:extLst>
          </p:cNvPr>
          <p:cNvSpPr txBox="1"/>
          <p:nvPr/>
        </p:nvSpPr>
        <p:spPr>
          <a:xfrm>
            <a:off x="7743783" y="2117987"/>
            <a:ext cx="18269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 **(</a:t>
            </a:r>
            <a:r>
              <a:rPr lang="en-US" dirty="0" err="1">
                <a:solidFill>
                  <a:srgbClr val="7030A0"/>
                </a:solidFill>
                <a:latin typeface="Arial Black" panose="020B0A04020102020204" pitchFamily="34" charset="0"/>
              </a:rPr>
              <a:t>argv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 + 1)</a:t>
            </a: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CDF6950F-DBBC-1140-B451-BD8C7C0413A7}"/>
              </a:ext>
            </a:extLst>
          </p:cNvPr>
          <p:cNvSpPr/>
          <p:nvPr/>
        </p:nvSpPr>
        <p:spPr>
          <a:xfrm>
            <a:off x="8466768" y="3897519"/>
            <a:ext cx="381000" cy="383454"/>
          </a:xfrm>
          <a:prstGeom prst="fram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E9A892FE-74F4-CB41-8BE9-FCC0C853C648}"/>
              </a:ext>
            </a:extLst>
          </p:cNvPr>
          <p:cNvSpPr/>
          <p:nvPr/>
        </p:nvSpPr>
        <p:spPr>
          <a:xfrm rot="5400000">
            <a:off x="7995624" y="3127281"/>
            <a:ext cx="1323287" cy="13081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947719A5-8E80-AF42-A827-95483A47F50A}"/>
              </a:ext>
            </a:extLst>
          </p:cNvPr>
          <p:cNvSpPr/>
          <p:nvPr/>
        </p:nvSpPr>
        <p:spPr>
          <a:xfrm>
            <a:off x="8815188" y="4962661"/>
            <a:ext cx="951854" cy="365125"/>
          </a:xfrm>
          <a:prstGeom prst="fram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37B8DB1-5CAE-534A-9F11-914C7ECD1EE6}"/>
              </a:ext>
            </a:extLst>
          </p:cNvPr>
          <p:cNvSpPr/>
          <p:nvPr/>
        </p:nvSpPr>
        <p:spPr>
          <a:xfrm rot="6556122">
            <a:off x="8541193" y="3599280"/>
            <a:ext cx="2451697" cy="151269"/>
          </a:xfrm>
          <a:prstGeom prst="rightArrow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ame 47">
            <a:extLst>
              <a:ext uri="{FF2B5EF4-FFF2-40B4-BE49-F238E27FC236}">
                <a16:creationId xmlns:a16="http://schemas.microsoft.com/office/drawing/2014/main" id="{0FBADB31-1656-9B4B-ADE5-68B229A31563}"/>
              </a:ext>
            </a:extLst>
          </p:cNvPr>
          <p:cNvSpPr/>
          <p:nvPr/>
        </p:nvSpPr>
        <p:spPr>
          <a:xfrm>
            <a:off x="6923586" y="5464764"/>
            <a:ext cx="951854" cy="365125"/>
          </a:xfrm>
          <a:prstGeom prst="fram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CAF53C6-1576-A24C-91F6-BF399DF7DC1C}"/>
              </a:ext>
            </a:extLst>
          </p:cNvPr>
          <p:cNvSpPr/>
          <p:nvPr/>
        </p:nvSpPr>
        <p:spPr>
          <a:xfrm rot="5028690">
            <a:off x="5769807" y="3833543"/>
            <a:ext cx="2789414" cy="133582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50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D3C04-68F7-4985-AE3A-A6549CA4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What is a pointer?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F7E7D-47F6-4CCD-936D-D204286D1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variable that holds a memory address.</a:t>
            </a:r>
          </a:p>
          <a:p>
            <a:pPr lvl="1"/>
            <a:r>
              <a:rPr lang="en-US" dirty="0"/>
              <a:t>The variable points to the location of an object in memory.</a:t>
            </a:r>
          </a:p>
          <a:p>
            <a:r>
              <a:rPr lang="en-US" sz="2400" dirty="0"/>
              <a:t>Not all pointers contain an address.</a:t>
            </a:r>
          </a:p>
          <a:p>
            <a:pPr lvl="1"/>
            <a:r>
              <a:rPr lang="en-US" dirty="0"/>
              <a:t>Pointers that don’t contain an address are set to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pointer.</a:t>
            </a:r>
          </a:p>
          <a:p>
            <a:pPr lvl="1"/>
            <a:r>
              <a:rPr lang="en-US" dirty="0"/>
              <a:t>Value of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pointer is 0.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is a macro for either:</a:t>
            </a:r>
          </a:p>
          <a:p>
            <a:pPr lvl="2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((void *)0)</a:t>
            </a:r>
          </a:p>
          <a:p>
            <a:pPr lvl="2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0</a:t>
            </a:r>
            <a:endParaRPr lang="en-US" dirty="0">
              <a:latin typeface="Courier" pitchFamily="2" charset="0"/>
            </a:endParaRPr>
          </a:p>
          <a:p>
            <a:pPr lvl="2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0L</a:t>
            </a:r>
          </a:p>
          <a:p>
            <a:pPr lvl="3"/>
            <a:r>
              <a:rPr lang="en-US" sz="2200" dirty="0">
                <a:cs typeface="Courier New" panose="02070309020205020404" pitchFamily="49" charset="0"/>
              </a:rPr>
              <a:t>The definition depends completely on the compiler.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306E1-6949-44C3-899A-168007F1B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296683"/>
            <a:ext cx="4436815" cy="313300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656C0-A51C-448A-9DF0-07B95EE5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2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In some cases, arrays of arrays support a more compact data structure:</a:t>
            </a:r>
          </a:p>
          <a:p>
            <a:pPr lvl="1"/>
            <a:r>
              <a:rPr lang="en-US" sz="1600" dirty="0"/>
              <a:t>If data is of same type, and each sub-array is of same length, a multidimensional array is appropriate.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51D69-7603-4685-81F7-328F4BA4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1968" y="1687661"/>
            <a:ext cx="1862138" cy="407988"/>
          </a:xfrm>
          <a:prstGeom prst="rect">
            <a:avLst/>
          </a:prstGeom>
          <a:solidFill>
            <a:srgbClr val="D8EC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CD2AF5-AFDD-4D08-9EFF-7AD489555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381" y="1257449"/>
            <a:ext cx="1863725" cy="430212"/>
          </a:xfrm>
          <a:prstGeom prst="rect">
            <a:avLst/>
          </a:prstGeom>
          <a:solidFill>
            <a:srgbClr val="ECD8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34325-4647-4CEC-B1DD-9DF01569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381" y="865336"/>
            <a:ext cx="1862137" cy="392113"/>
          </a:xfrm>
          <a:prstGeom prst="rect">
            <a:avLst/>
          </a:prstGeom>
          <a:solidFill>
            <a:srgbClr val="D8D8EC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53C50C-08AF-4CB4-86F4-DCA934C81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675" y="3169443"/>
            <a:ext cx="914400" cy="914400"/>
          </a:xfrm>
          <a:prstGeom prst="rect">
            <a:avLst/>
          </a:prstGeom>
          <a:solidFill>
            <a:srgbClr val="D8D8EC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ABE3B-EF6A-4B1F-916A-78083FAA2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075" y="3169443"/>
            <a:ext cx="914400" cy="914400"/>
          </a:xfrm>
          <a:prstGeom prst="rect">
            <a:avLst/>
          </a:prstGeom>
          <a:solidFill>
            <a:srgbClr val="D8D8EC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17314-DE80-4BA1-B22C-E73CBD3F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675" y="4083843"/>
            <a:ext cx="914400" cy="914400"/>
          </a:xfrm>
          <a:prstGeom prst="rect">
            <a:avLst/>
          </a:prstGeom>
          <a:solidFill>
            <a:srgbClr val="ECD8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342DCE-4D5A-4EFD-A72F-DBF28F77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4675" y="4998243"/>
            <a:ext cx="914400" cy="914400"/>
          </a:xfrm>
          <a:prstGeom prst="rect">
            <a:avLst/>
          </a:prstGeom>
          <a:solidFill>
            <a:srgbClr val="D8EC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63B849-42B2-4306-BD38-CA23BE446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075" y="4083843"/>
            <a:ext cx="914400" cy="914400"/>
          </a:xfrm>
          <a:prstGeom prst="rect">
            <a:avLst/>
          </a:prstGeom>
          <a:solidFill>
            <a:srgbClr val="ECD8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25DA1-BF06-4300-A162-98CFDD571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3475" y="3169443"/>
            <a:ext cx="914400" cy="914400"/>
          </a:xfrm>
          <a:prstGeom prst="rect">
            <a:avLst/>
          </a:prstGeom>
          <a:solidFill>
            <a:srgbClr val="D8D8EC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2CEC8-427F-43A1-ABB7-EF9A2AE2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3475" y="4083843"/>
            <a:ext cx="914400" cy="914400"/>
          </a:xfrm>
          <a:prstGeom prst="rect">
            <a:avLst/>
          </a:prstGeom>
          <a:solidFill>
            <a:srgbClr val="ECD8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C18AE-AB1B-4EF0-81BF-934AEBC31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075" y="4998243"/>
            <a:ext cx="914400" cy="914400"/>
          </a:xfrm>
          <a:prstGeom prst="rect">
            <a:avLst/>
          </a:prstGeom>
          <a:solidFill>
            <a:srgbClr val="D8EC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D1B8-5BCC-4830-A783-F8C36AF4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3475" y="4998243"/>
            <a:ext cx="914400" cy="914400"/>
          </a:xfrm>
          <a:prstGeom prst="rect">
            <a:avLst/>
          </a:prstGeom>
          <a:solidFill>
            <a:srgbClr val="D8ECD8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28E12E-8752-4526-A86F-CB70252AC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4861074"/>
            <a:ext cx="2895600" cy="1089025"/>
          </a:xfrm>
          <a:prstGeom prst="rect">
            <a:avLst/>
          </a:prstGeom>
          <a:solidFill>
            <a:srgbClr val="D8EC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5B4AC05D-6731-469A-80FE-08D821A3E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75" y="51506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37B845-C936-4B90-8FA6-4C8C959E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3776811"/>
            <a:ext cx="2895600" cy="1092200"/>
          </a:xfrm>
          <a:prstGeom prst="rect">
            <a:avLst/>
          </a:prstGeom>
          <a:solidFill>
            <a:srgbClr val="ECD8D8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4439B2-F458-4A5B-B1BF-3DA247B18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2710011"/>
            <a:ext cx="2895600" cy="1066800"/>
          </a:xfrm>
          <a:prstGeom prst="rect">
            <a:avLst/>
          </a:prstGeom>
          <a:solidFill>
            <a:srgbClr val="D8D8EC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F000AB-4BE9-4712-9021-5E57F8A1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2633811"/>
            <a:ext cx="2374900" cy="33782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4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5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6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7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  <a:p>
            <a:r>
              <a:rPr lang="en-US" sz="2400" b="1">
                <a:latin typeface="Courier New" pitchFamily="49" charset="0"/>
              </a:rPr>
              <a:t>a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2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]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8</a:t>
            </a:r>
            <a:r>
              <a:rPr lang="en-US" sz="2400" b="1">
                <a:solidFill>
                  <a:srgbClr val="5F5F5F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28" name="Text Box 20">
            <a:extLst>
              <a:ext uri="{FF2B5EF4-FFF2-40B4-BE49-F238E27FC236}">
                <a16:creationId xmlns:a16="http://schemas.microsoft.com/office/drawing/2014/main" id="{DF86DE4B-3919-46D2-948F-0873E2A99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5836443"/>
            <a:ext cx="330540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y</a:t>
            </a:r>
          </a:p>
        </p:txBody>
      </p:sp>
      <p:sp>
        <p:nvSpPr>
          <p:cNvPr id="29" name="Text Box 21">
            <a:extLst>
              <a:ext uri="{FF2B5EF4-FFF2-40B4-BE49-F238E27FC236}">
                <a16:creationId xmlns:a16="http://schemas.microsoft.com/office/drawing/2014/main" id="{3F764DE9-8199-4FB0-AC31-1982C9D54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4075" y="2712243"/>
            <a:ext cx="325730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x</a:t>
            </a: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2F3442D0-A8F2-4834-989D-403C00A9C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475" y="27122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23801B22-6A52-4D6B-955D-64E9105ED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33980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2" name="Text Box 24">
            <a:extLst>
              <a:ext uri="{FF2B5EF4-FFF2-40B4-BE49-F238E27FC236}">
                <a16:creationId xmlns:a16="http://schemas.microsoft.com/office/drawing/2014/main" id="{1B4C2883-2CB6-44D3-B8FE-9DF84D5A1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3875" y="27122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3" name="Text Box 25">
            <a:extLst>
              <a:ext uri="{FF2B5EF4-FFF2-40B4-BE49-F238E27FC236}">
                <a16:creationId xmlns:a16="http://schemas.microsoft.com/office/drawing/2014/main" id="{8FC1B83F-4F78-4F94-87FD-7B1B719F1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43124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4" name="Text Box 26">
            <a:extLst>
              <a:ext uri="{FF2B5EF4-FFF2-40B4-BE49-F238E27FC236}">
                <a16:creationId xmlns:a16="http://schemas.microsoft.com/office/drawing/2014/main" id="{82F486FA-53D9-4EF0-83AB-BDE36C8D2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75" y="33218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35" name="Text Box 27">
            <a:extLst>
              <a:ext uri="{FF2B5EF4-FFF2-40B4-BE49-F238E27FC236}">
                <a16:creationId xmlns:a16="http://schemas.microsoft.com/office/drawing/2014/main" id="{97EC4091-7B6B-49BE-9462-2FD2FA5A4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675" y="3321843"/>
            <a:ext cx="457200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36" name="Text Box 28">
            <a:extLst>
              <a:ext uri="{FF2B5EF4-FFF2-40B4-BE49-F238E27FC236}">
                <a16:creationId xmlns:a16="http://schemas.microsoft.com/office/drawing/2014/main" id="{4CD65F23-28B5-41A4-A824-7A53616F4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3275" y="42362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A98CF69A-7EF3-4584-B86F-1623F9488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675" y="4236243"/>
            <a:ext cx="457200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758F84-3608-4955-9D9F-B6CB69CEA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493" y="2024211"/>
            <a:ext cx="1673225" cy="5191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Courier New" pitchFamily="49" charset="0"/>
              </a:rPr>
              <a:t>a</a:t>
            </a:r>
            <a:r>
              <a:rPr lang="en-US" sz="2800" b="1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y</a:t>
            </a:r>
            <a:r>
              <a:rPr lang="en-US" sz="2800" b="1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x</a:t>
            </a:r>
            <a:r>
              <a:rPr lang="en-US" sz="2800" b="1">
                <a:solidFill>
                  <a:srgbClr val="5F5F5F"/>
                </a:solidFill>
                <a:latin typeface="Courier New" pitchFamily="49" charset="0"/>
              </a:rPr>
              <a:t>]</a:t>
            </a:r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38D07EBA-BF89-49A8-A892-7568537FE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093" y="2557611"/>
            <a:ext cx="289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0" name="Text Box 32">
            <a:extLst>
              <a:ext uri="{FF2B5EF4-FFF2-40B4-BE49-F238E27FC236}">
                <a16:creationId xmlns:a16="http://schemas.microsoft.com/office/drawing/2014/main" id="{5307FF9C-95B8-4C1F-8122-2D1C4A970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7493" y="1643211"/>
            <a:ext cx="1436034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Calibri" pitchFamily="34" charset="0"/>
              </a:rPr>
              <a:t>Row, Column</a:t>
            </a:r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89BCFB3C-3F56-455B-A53C-B3E6E2362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4675" y="3169443"/>
            <a:ext cx="0" cy="304800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2" name="Text Box 34">
            <a:extLst>
              <a:ext uri="{FF2B5EF4-FFF2-40B4-BE49-F238E27FC236}">
                <a16:creationId xmlns:a16="http://schemas.microsoft.com/office/drawing/2014/main" id="{65154B75-79BF-4EEA-B5B6-3BA260B38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9075" y="2407443"/>
            <a:ext cx="920445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A50021"/>
                </a:solidFill>
                <a:latin typeface="Calibri" pitchFamily="34" charset="0"/>
              </a:rPr>
              <a:t>Column</a:t>
            </a:r>
          </a:p>
        </p:txBody>
      </p:sp>
      <p:sp>
        <p:nvSpPr>
          <p:cNvPr id="43" name="Text Box 35">
            <a:extLst>
              <a:ext uri="{FF2B5EF4-FFF2-40B4-BE49-F238E27FC236}">
                <a16:creationId xmlns:a16="http://schemas.microsoft.com/office/drawing/2014/main" id="{30CF8F01-DA39-4EF8-ADBA-E34CF61724C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069745" y="4384952"/>
            <a:ext cx="604974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A50021"/>
                </a:solidFill>
                <a:latin typeface="Calibri" pitchFamily="34" charset="0"/>
              </a:rPr>
              <a:t>Row</a:t>
            </a:r>
          </a:p>
        </p:txBody>
      </p:sp>
      <p:sp>
        <p:nvSpPr>
          <p:cNvPr id="44" name="Text Box 36">
            <a:extLst>
              <a:ext uri="{FF2B5EF4-FFF2-40B4-BE49-F238E27FC236}">
                <a16:creationId xmlns:a16="http://schemas.microsoft.com/office/drawing/2014/main" id="{B64665D5-6BB5-43DC-B1D6-996EE5A7328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73850" y="3085454"/>
            <a:ext cx="965200" cy="3667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atin typeface="Calibri" pitchFamily="34" charset="0"/>
              </a:rPr>
              <a:t>Row 0</a:t>
            </a:r>
          </a:p>
        </p:txBody>
      </p:sp>
      <p:sp>
        <p:nvSpPr>
          <p:cNvPr id="45" name="Text Box 37">
            <a:extLst>
              <a:ext uri="{FF2B5EF4-FFF2-40B4-BE49-F238E27FC236}">
                <a16:creationId xmlns:a16="http://schemas.microsoft.com/office/drawing/2014/main" id="{1129E095-36B3-4A3B-8C9A-844E55913221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80200" y="4126854"/>
            <a:ext cx="952500" cy="3667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atin typeface="Calibri" pitchFamily="34" charset="0"/>
              </a:rPr>
              <a:t>Row 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7D9EBA-AE6F-4662-B46F-162951624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8475" y="3093243"/>
            <a:ext cx="152400" cy="152400"/>
          </a:xfrm>
          <a:prstGeom prst="ellipse">
            <a:avLst/>
          </a:prstGeom>
          <a:solidFill>
            <a:srgbClr val="A50021"/>
          </a:solidFill>
          <a:ln w="3175" algn="ctr">
            <a:solidFill>
              <a:srgbClr val="A5002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7" name="Text Box 39">
            <a:extLst>
              <a:ext uri="{FF2B5EF4-FFF2-40B4-BE49-F238E27FC236}">
                <a16:creationId xmlns:a16="http://schemas.microsoft.com/office/drawing/2014/main" id="{D29E764A-11B1-443D-9779-F30235AF6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075" y="33218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0C88C00B-92FC-4DCC-8BF7-35C646A6EE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74675" y="3169443"/>
            <a:ext cx="30480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 pitchFamily="34" charset="0"/>
            </a:endParaRPr>
          </a:p>
        </p:txBody>
      </p:sp>
      <p:sp>
        <p:nvSpPr>
          <p:cNvPr id="49" name="Text Box 41">
            <a:extLst>
              <a:ext uri="{FF2B5EF4-FFF2-40B4-BE49-F238E27FC236}">
                <a16:creationId xmlns:a16="http://schemas.microsoft.com/office/drawing/2014/main" id="{22A9AEC6-59EA-4E45-A2FB-6726AC318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075" y="42362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5</a:t>
            </a: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E2019AC3-0D13-47BF-81DD-4ECE162D7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675" y="51506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7</a:t>
            </a:r>
          </a:p>
        </p:txBody>
      </p:sp>
      <p:sp>
        <p:nvSpPr>
          <p:cNvPr id="51" name="Text Box 43">
            <a:extLst>
              <a:ext uri="{FF2B5EF4-FFF2-40B4-BE49-F238E27FC236}">
                <a16:creationId xmlns:a16="http://schemas.microsoft.com/office/drawing/2014/main" id="{9139A149-B266-468D-AB50-F0CA95507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2075" y="5150643"/>
            <a:ext cx="485775" cy="57943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06600"/>
                </a:solidFill>
                <a:latin typeface="Calibri" pitchFamily="34" charset="0"/>
              </a:rPr>
              <a:t>8</a:t>
            </a:r>
          </a:p>
        </p:txBody>
      </p:sp>
      <p:sp>
        <p:nvSpPr>
          <p:cNvPr id="52" name="Text Box 44">
            <a:extLst>
              <a:ext uri="{FF2B5EF4-FFF2-40B4-BE49-F238E27FC236}">
                <a16:creationId xmlns:a16="http://schemas.microsoft.com/office/drawing/2014/main" id="{2E687A2F-7695-4822-9A66-533F45107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75" y="52268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3" name="Text Box 45">
            <a:extLst>
              <a:ext uri="{FF2B5EF4-FFF2-40B4-BE49-F238E27FC236}">
                <a16:creationId xmlns:a16="http://schemas.microsoft.com/office/drawing/2014/main" id="{25DDCE1D-C5FB-43AA-8122-49D40E697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8275" y="2712243"/>
            <a:ext cx="340158" cy="4616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A5002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4" name="Text Box 46">
            <a:extLst>
              <a:ext uri="{FF2B5EF4-FFF2-40B4-BE49-F238E27FC236}">
                <a16:creationId xmlns:a16="http://schemas.microsoft.com/office/drawing/2014/main" id="{6692FB67-F598-4E42-9E73-AAD6DE3C27B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55593" y="5237311"/>
            <a:ext cx="1001713" cy="36671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atin typeface="Calibri" pitchFamily="34" charset="0"/>
              </a:rPr>
              <a:t>Row 2</a:t>
            </a:r>
          </a:p>
        </p:txBody>
      </p:sp>
      <p:sp>
        <p:nvSpPr>
          <p:cNvPr id="55" name="Text Box 47">
            <a:extLst>
              <a:ext uri="{FF2B5EF4-FFF2-40B4-BE49-F238E27FC236}">
                <a16:creationId xmlns:a16="http://schemas.microsoft.com/office/drawing/2014/main" id="{97EC065C-73CC-48F2-B1D6-6AB13F0D4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904" y="37136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0,0</a:t>
            </a:r>
          </a:p>
        </p:txBody>
      </p:sp>
      <p:sp>
        <p:nvSpPr>
          <p:cNvPr id="56" name="Text Box 48">
            <a:extLst>
              <a:ext uri="{FF2B5EF4-FFF2-40B4-BE49-F238E27FC236}">
                <a16:creationId xmlns:a16="http://schemas.microsoft.com/office/drawing/2014/main" id="{A13344B2-DD4B-4288-9517-F3CEB0348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479" y="37136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0,1</a:t>
            </a:r>
          </a:p>
        </p:txBody>
      </p:sp>
      <p:sp>
        <p:nvSpPr>
          <p:cNvPr id="57" name="Text Box 49">
            <a:extLst>
              <a:ext uri="{FF2B5EF4-FFF2-40B4-BE49-F238E27FC236}">
                <a16:creationId xmlns:a16="http://schemas.microsoft.com/office/drawing/2014/main" id="{8868B993-E538-4250-94ED-D3C8DC4B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942" y="3718407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0,2</a:t>
            </a:r>
          </a:p>
        </p:txBody>
      </p:sp>
      <p:sp>
        <p:nvSpPr>
          <p:cNvPr id="58" name="Text Box 50">
            <a:extLst>
              <a:ext uri="{FF2B5EF4-FFF2-40B4-BE49-F238E27FC236}">
                <a16:creationId xmlns:a16="http://schemas.microsoft.com/office/drawing/2014/main" id="{BB98A379-FDBA-4BDE-8EE4-485E358B6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67" y="46280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1,0</a:t>
            </a:r>
          </a:p>
        </p:txBody>
      </p:sp>
      <p:sp>
        <p:nvSpPr>
          <p:cNvPr id="59" name="Text Box 51">
            <a:extLst>
              <a:ext uri="{FF2B5EF4-FFF2-40B4-BE49-F238E27FC236}">
                <a16:creationId xmlns:a16="http://schemas.microsoft.com/office/drawing/2014/main" id="{3F8521AC-E22F-4542-9AE7-B4B6BF3EF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6242" y="4628044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1,1</a:t>
            </a:r>
          </a:p>
        </p:txBody>
      </p:sp>
      <p:sp>
        <p:nvSpPr>
          <p:cNvPr id="60" name="Text Box 52">
            <a:extLst>
              <a:ext uri="{FF2B5EF4-FFF2-40B4-BE49-F238E27FC236}">
                <a16:creationId xmlns:a16="http://schemas.microsoft.com/office/drawing/2014/main" id="{9CCFB109-9B60-435C-8658-0A0F2CF83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2704" y="4632807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1,2</a:t>
            </a:r>
          </a:p>
        </p:txBody>
      </p:sp>
      <p:sp>
        <p:nvSpPr>
          <p:cNvPr id="61" name="Text Box 53">
            <a:extLst>
              <a:ext uri="{FF2B5EF4-FFF2-40B4-BE49-F238E27FC236}">
                <a16:creationId xmlns:a16="http://schemas.microsoft.com/office/drawing/2014/main" id="{70403F74-687B-4BA0-BE23-329444543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904" y="5532919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2,0</a:t>
            </a:r>
          </a:p>
        </p:txBody>
      </p:sp>
      <p:sp>
        <p:nvSpPr>
          <p:cNvPr id="62" name="Text Box 54">
            <a:extLst>
              <a:ext uri="{FF2B5EF4-FFF2-40B4-BE49-F238E27FC236}">
                <a16:creationId xmlns:a16="http://schemas.microsoft.com/office/drawing/2014/main" id="{272EE450-4634-4A02-948E-FFEEE0A51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1479" y="5532919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2,1</a:t>
            </a:r>
          </a:p>
        </p:txBody>
      </p:sp>
      <p:sp>
        <p:nvSpPr>
          <p:cNvPr id="63" name="Text Box 55">
            <a:extLst>
              <a:ext uri="{FF2B5EF4-FFF2-40B4-BE49-F238E27FC236}">
                <a16:creationId xmlns:a16="http://schemas.microsoft.com/office/drawing/2014/main" id="{6FE67501-4018-4764-9BEC-658F870C0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7942" y="5537682"/>
            <a:ext cx="478016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libri" pitchFamily="34" charset="0"/>
              </a:rPr>
              <a:t>2,2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414C41-8C98-4F44-867B-F8CF51581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093" y="790724"/>
            <a:ext cx="6781800" cy="13731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 b="1" dirty="0" err="1">
                <a:solidFill>
                  <a:srgbClr val="000099"/>
                </a:solidFill>
                <a:latin typeface="Courier New" pitchFamily="49" charset="0"/>
              </a:rPr>
              <a:t>int</a:t>
            </a:r>
            <a:r>
              <a:rPr lang="en-US" sz="2800" b="1" dirty="0">
                <a:latin typeface="Courier New" pitchFamily="49" charset="0"/>
              </a:rPr>
              <a:t> a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[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][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] = {{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0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 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1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 2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},</a:t>
            </a:r>
          </a:p>
          <a:p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               {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3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 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4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 5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},</a:t>
            </a:r>
          </a:p>
          <a:p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               {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6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 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7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,</a:t>
            </a:r>
            <a:r>
              <a:rPr lang="en-US" sz="2800" b="1" dirty="0">
                <a:solidFill>
                  <a:srgbClr val="006600"/>
                </a:solidFill>
                <a:latin typeface="Courier New" pitchFamily="49" charset="0"/>
              </a:rPr>
              <a:t> 8</a:t>
            </a:r>
            <a:r>
              <a:rPr lang="en-US" sz="2800" b="1" dirty="0">
                <a:solidFill>
                  <a:srgbClr val="5F5F5F"/>
                </a:solidFill>
                <a:latin typeface="Courier New" pitchFamily="49" charset="0"/>
              </a:rPr>
              <a:t>}};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4142B-416E-1C43-B870-D0E9F912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86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Multidimensional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Multidimensional arrays can be of any dimensionality.</a:t>
            </a:r>
          </a:p>
          <a:p>
            <a:endParaRPr lang="en-US" sz="2000" dirty="0"/>
          </a:p>
          <a:p>
            <a:r>
              <a:rPr lang="en-US" sz="2000" dirty="0"/>
              <a:t>Note: these grow in size </a:t>
            </a:r>
            <a:r>
              <a:rPr lang="en-US" sz="2000" i="1" dirty="0"/>
              <a:t>very</a:t>
            </a:r>
            <a:r>
              <a:rPr lang="en-US" sz="2000" dirty="0"/>
              <a:t> rapidly!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AC051E-4B29-B44C-A186-B940DA3EBE7E}"/>
              </a:ext>
            </a:extLst>
          </p:cNvPr>
          <p:cNvGrpSpPr/>
          <p:nvPr/>
        </p:nvGrpSpPr>
        <p:grpSpPr>
          <a:xfrm>
            <a:off x="4759806" y="2290332"/>
            <a:ext cx="3151188" cy="3622675"/>
            <a:chOff x="4673093" y="1803479"/>
            <a:chExt cx="3151188" cy="3622675"/>
          </a:xfrm>
        </p:grpSpPr>
        <p:sp>
          <p:nvSpPr>
            <p:cNvPr id="44" name="Text Box 36">
              <a:extLst>
                <a:ext uri="{FF2B5EF4-FFF2-40B4-BE49-F238E27FC236}">
                  <a16:creationId xmlns:a16="http://schemas.microsoft.com/office/drawing/2014/main" id="{B64665D5-6BB5-43DC-B1D6-996EE5A73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373850" y="3085454"/>
              <a:ext cx="965200" cy="3667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Calibri" pitchFamily="34" charset="0"/>
                </a:rPr>
                <a:t>Row 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7828AF5-361E-4DC9-999D-12F7E06E7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693" y="3937079"/>
              <a:ext cx="2895600" cy="1447800"/>
            </a:xfrm>
            <a:prstGeom prst="rect">
              <a:avLst/>
            </a:prstGeom>
            <a:solidFill>
              <a:srgbClr val="ECD8D8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2DC8A9F-2F1D-4609-88DD-F5728DFFB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693" y="2489279"/>
              <a:ext cx="2895600" cy="1447800"/>
            </a:xfrm>
            <a:prstGeom prst="rect">
              <a:avLst/>
            </a:prstGeom>
            <a:solidFill>
              <a:srgbClr val="D8D8EC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9036D24-3CD2-46D9-9084-A180AD25A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1693" y="2413079"/>
              <a:ext cx="2922588" cy="30130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3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4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5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6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2400" b="1" dirty="0">
                  <a:latin typeface="Courier New" pitchFamily="49" charset="0"/>
                </a:rPr>
                <a:t>a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] = </a:t>
              </a:r>
              <a:r>
                <a:rPr lang="en-US" sz="2400" b="1" dirty="0">
                  <a:solidFill>
                    <a:srgbClr val="006600"/>
                  </a:solidFill>
                  <a:latin typeface="Courier New" pitchFamily="49" charset="0"/>
                </a:rPr>
                <a:t>7</a:t>
              </a:r>
              <a:r>
                <a:rPr lang="en-US" sz="2400" b="1" dirty="0">
                  <a:solidFill>
                    <a:srgbClr val="5F5F5F"/>
                  </a:solidFill>
                  <a:latin typeface="Courier New" pitchFamily="49" charset="0"/>
                </a:rPr>
                <a:t>;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EE66783-643F-4AA2-B48D-972B779CD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293" y="1803479"/>
              <a:ext cx="2311400" cy="519113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800" b="1">
                  <a:latin typeface="Courier New" pitchFamily="49" charset="0"/>
                </a:rPr>
                <a:t>a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z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y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x</a:t>
              </a:r>
              <a:r>
                <a:rPr lang="en-US" sz="2800" b="1">
                  <a:solidFill>
                    <a:srgbClr val="5F5F5F"/>
                  </a:solidFill>
                  <a:latin typeface="Courier New" pitchFamily="49" charset="0"/>
                </a:rPr>
                <a:t>]</a:t>
              </a:r>
            </a:p>
          </p:txBody>
        </p:sp>
        <p:sp>
          <p:nvSpPr>
            <p:cNvPr id="89" name="Line 27">
              <a:extLst>
                <a:ext uri="{FF2B5EF4-FFF2-40B4-BE49-F238E27FC236}">
                  <a16:creationId xmlns:a16="http://schemas.microsoft.com/office/drawing/2014/main" id="{91235B8A-8EA7-44D8-9AB2-BD39A35A0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93" y="2336879"/>
              <a:ext cx="289560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00" name="Line 38">
              <a:extLst>
                <a:ext uri="{FF2B5EF4-FFF2-40B4-BE49-F238E27FC236}">
                  <a16:creationId xmlns:a16="http://schemas.microsoft.com/office/drawing/2014/main" id="{68110CCF-5610-4E88-883C-F35A87CE0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93" y="3198892"/>
              <a:ext cx="2895600" cy="0"/>
            </a:xfrm>
            <a:prstGeom prst="line">
              <a:avLst/>
            </a:prstGeom>
            <a:noFill/>
            <a:ln w="3175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1" name="Line 39">
              <a:extLst>
                <a:ext uri="{FF2B5EF4-FFF2-40B4-BE49-F238E27FC236}">
                  <a16:creationId xmlns:a16="http://schemas.microsoft.com/office/drawing/2014/main" id="{C23072AA-E232-49AB-913F-EA18843DE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93" y="4646692"/>
              <a:ext cx="2895600" cy="0"/>
            </a:xfrm>
            <a:prstGeom prst="line">
              <a:avLst/>
            </a:prstGeom>
            <a:noFill/>
            <a:ln w="3175">
              <a:solidFill>
                <a:srgbClr val="808080"/>
              </a:solidFill>
              <a:prstDash val="dash"/>
              <a:round/>
              <a:headEnd/>
              <a:tailEnd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F6B40E-E8AF-1E45-A590-BA6348B0AF73}"/>
              </a:ext>
            </a:extLst>
          </p:cNvPr>
          <p:cNvGrpSpPr/>
          <p:nvPr/>
        </p:nvGrpSpPr>
        <p:grpSpPr>
          <a:xfrm>
            <a:off x="8037443" y="2268759"/>
            <a:ext cx="3909735" cy="4154190"/>
            <a:chOff x="8016221" y="1879182"/>
            <a:chExt cx="3909735" cy="415419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AF5A131-9874-4568-AB39-5C92E60F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7268" y="2171282"/>
              <a:ext cx="2198688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CE9D8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D54C3F8-F0B5-4DFA-B934-9614571A3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668" y="2857082"/>
              <a:ext cx="2198688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CE9D8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Text Box 10">
              <a:extLst>
                <a:ext uri="{FF2B5EF4-FFF2-40B4-BE49-F238E27FC236}">
                  <a16:creationId xmlns:a16="http://schemas.microsoft.com/office/drawing/2014/main" id="{EE189811-0E9E-489D-BBAC-5F7E60EAA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40106" y="1879182"/>
              <a:ext cx="306494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z</a:t>
              </a:r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284AB5D7-C4F6-44A4-99A1-468D36321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5468" y="4930357"/>
              <a:ext cx="330540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y</a:t>
              </a:r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B22A5F1C-8478-4432-8B3F-3C4A2A51E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2043" y="4147720"/>
              <a:ext cx="325730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x</a:t>
              </a:r>
            </a:p>
          </p:txBody>
        </p:sp>
        <p:sp>
          <p:nvSpPr>
            <p:cNvPr id="75" name="Text Box 13">
              <a:extLst>
                <a:ext uri="{FF2B5EF4-FFF2-40B4-BE49-F238E27FC236}">
                  <a16:creationId xmlns:a16="http://schemas.microsoft.com/office/drawing/2014/main" id="{CA1C0D66-399C-4356-97F1-B99066B86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9506" y="2639595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76" name="Text Box 14">
              <a:extLst>
                <a:ext uri="{FF2B5EF4-FFF2-40B4-BE49-F238E27FC236}">
                  <a16:creationId xmlns:a16="http://schemas.microsoft.com/office/drawing/2014/main" id="{DDF64066-E09F-4B36-906F-D0F970BE8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5868" y="1942682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77" name="Text Box 15">
              <a:extLst>
                <a:ext uri="{FF2B5EF4-FFF2-40B4-BE49-F238E27FC236}">
                  <a16:creationId xmlns:a16="http://schemas.microsoft.com/office/drawing/2014/main" id="{228C85D7-D0FF-4B21-BA1D-943F4B20E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4993" y="3341270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78" name="Text Box 16">
              <a:extLst>
                <a:ext uri="{FF2B5EF4-FFF2-40B4-BE49-F238E27FC236}">
                  <a16:creationId xmlns:a16="http://schemas.microsoft.com/office/drawing/2014/main" id="{5F78DF2A-1A65-40A1-92D7-FD31555AC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6793" y="5200232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79" name="Text Box 17">
              <a:extLst>
                <a:ext uri="{FF2B5EF4-FFF2-40B4-BE49-F238E27FC236}">
                  <a16:creationId xmlns:a16="http://schemas.microsoft.com/office/drawing/2014/main" id="{75E7A15A-2888-4AAA-AD13-C47827767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3881" y="4396957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80" name="Text Box 18">
              <a:extLst>
                <a:ext uri="{FF2B5EF4-FFF2-40B4-BE49-F238E27FC236}">
                  <a16:creationId xmlns:a16="http://schemas.microsoft.com/office/drawing/2014/main" id="{048EC6D5-D032-496F-8550-A3260328D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1156" y="5571707"/>
              <a:ext cx="340158" cy="46166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A5002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81" name="Text Box 19">
              <a:extLst>
                <a:ext uri="{FF2B5EF4-FFF2-40B4-BE49-F238E27FC236}">
                  <a16:creationId xmlns:a16="http://schemas.microsoft.com/office/drawing/2014/main" id="{0C2F49AB-5271-489A-AB1F-570890EAB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8068" y="36952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0</a:t>
              </a:r>
            </a:p>
          </p:txBody>
        </p:sp>
        <p:sp>
          <p:nvSpPr>
            <p:cNvPr id="82" name="Text Box 20">
              <a:extLst>
                <a:ext uri="{FF2B5EF4-FFF2-40B4-BE49-F238E27FC236}">
                  <a16:creationId xmlns:a16="http://schemas.microsoft.com/office/drawing/2014/main" id="{F55FB244-94AE-4411-85A1-5CF4F76FEA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7668" y="40762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83" name="Text Box 21">
              <a:extLst>
                <a:ext uri="{FF2B5EF4-FFF2-40B4-BE49-F238E27FC236}">
                  <a16:creationId xmlns:a16="http://schemas.microsoft.com/office/drawing/2014/main" id="{A46C673D-73D0-4D50-941E-B5EE06659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08068" y="45334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84" name="Text Box 22">
              <a:extLst>
                <a:ext uri="{FF2B5EF4-FFF2-40B4-BE49-F238E27FC236}">
                  <a16:creationId xmlns:a16="http://schemas.microsoft.com/office/drawing/2014/main" id="{0B8A1773-E9CD-45A5-8CEB-AD26CEF2B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7668" y="49144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85" name="Text Box 23">
              <a:extLst>
                <a:ext uri="{FF2B5EF4-FFF2-40B4-BE49-F238E27FC236}">
                  <a16:creationId xmlns:a16="http://schemas.microsoft.com/office/drawing/2014/main" id="{1B751772-AC21-4616-B903-65B0AE1C0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9668" y="29332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4</a:t>
              </a:r>
            </a:p>
          </p:txBody>
        </p:sp>
        <p:sp>
          <p:nvSpPr>
            <p:cNvPr id="86" name="Text Box 24">
              <a:extLst>
                <a:ext uri="{FF2B5EF4-FFF2-40B4-BE49-F238E27FC236}">
                  <a16:creationId xmlns:a16="http://schemas.microsoft.com/office/drawing/2014/main" id="{451B619D-F81F-46F8-B6EE-F613B6EA3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89268" y="33904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5</a:t>
              </a:r>
            </a:p>
          </p:txBody>
        </p:sp>
        <p:sp>
          <p:nvSpPr>
            <p:cNvPr id="87" name="Text Box 25">
              <a:extLst>
                <a:ext uri="{FF2B5EF4-FFF2-40B4-BE49-F238E27FC236}">
                  <a16:creationId xmlns:a16="http://schemas.microsoft.com/office/drawing/2014/main" id="{B0DD898C-5ACA-4BFE-ADDA-159231EF1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89268" y="4228682"/>
              <a:ext cx="393056" cy="584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3200" b="1" dirty="0">
                  <a:solidFill>
                    <a:srgbClr val="006600"/>
                  </a:solidFill>
                  <a:latin typeface="Calibri" pitchFamily="34" charset="0"/>
                </a:rPr>
                <a:t>7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0DEEB33-2693-49A5-B5D6-59262CACD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8206" y="3250782"/>
              <a:ext cx="152400" cy="152400"/>
            </a:xfrm>
            <a:prstGeom prst="ellipse">
              <a:avLst/>
            </a:prstGeom>
            <a:solidFill>
              <a:srgbClr val="A50021"/>
            </a:solidFill>
            <a:ln w="3175" algn="ctr">
              <a:solidFill>
                <a:srgbClr val="A5002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2" name="Line 30">
              <a:extLst>
                <a:ext uri="{FF2B5EF4-FFF2-40B4-BE49-F238E27FC236}">
                  <a16:creationId xmlns:a16="http://schemas.microsoft.com/office/drawing/2014/main" id="{E599469F-CEE3-4AB9-8930-ABADA11AF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3293" y="3338095"/>
              <a:ext cx="0" cy="1881187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3" name="Line 31">
              <a:extLst>
                <a:ext uri="{FF2B5EF4-FFF2-40B4-BE49-F238E27FC236}">
                  <a16:creationId xmlns:a16="http://schemas.microsoft.com/office/drawing/2014/main" id="{F4F14338-5FA3-4779-BBA3-489AE3FAE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39806" y="2080795"/>
              <a:ext cx="2417762" cy="1209675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4" name="Line 32">
              <a:extLst>
                <a:ext uri="{FF2B5EF4-FFF2-40B4-BE49-F238E27FC236}">
                  <a16:creationId xmlns:a16="http://schemas.microsoft.com/office/drawing/2014/main" id="{F6423A84-E8CD-4B9F-A01A-756B76311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7106" y="3326982"/>
              <a:ext cx="1465262" cy="998538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5" name="Text Box 33">
              <a:extLst>
                <a:ext uri="{FF2B5EF4-FFF2-40B4-BE49-F238E27FC236}">
                  <a16:creationId xmlns:a16="http://schemas.microsoft.com/office/drawing/2014/main" id="{2C336E86-AF14-4A6C-9CBF-6D638CD6B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072199">
              <a:off x="9121186" y="2357298"/>
              <a:ext cx="716863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A50021"/>
                  </a:solidFill>
                  <a:latin typeface="Calibri" pitchFamily="34" charset="0"/>
                </a:rPr>
                <a:t>Plane</a:t>
              </a:r>
            </a:p>
          </p:txBody>
        </p:sp>
        <p:sp>
          <p:nvSpPr>
            <p:cNvPr id="96" name="Text Box 34">
              <a:extLst>
                <a:ext uri="{FF2B5EF4-FFF2-40B4-BE49-F238E27FC236}">
                  <a16:creationId xmlns:a16="http://schemas.microsoft.com/office/drawing/2014/main" id="{E300304D-02F1-4E4B-98E7-05E4051045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5375">
              <a:off x="8741583" y="3430448"/>
              <a:ext cx="920445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A50021"/>
                  </a:solidFill>
                  <a:latin typeface="Calibri" pitchFamily="34" charset="0"/>
                </a:rPr>
                <a:t>Column</a:t>
              </a:r>
            </a:p>
          </p:txBody>
        </p:sp>
        <p:sp>
          <p:nvSpPr>
            <p:cNvPr id="97" name="Text Box 35">
              <a:extLst>
                <a:ext uri="{FF2B5EF4-FFF2-40B4-BE49-F238E27FC236}">
                  <a16:creationId xmlns:a16="http://schemas.microsoft.com/office/drawing/2014/main" id="{F0078B3C-7385-45C2-B8A5-EB391C740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898400" y="3932891"/>
              <a:ext cx="604974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A50021"/>
                  </a:solidFill>
                  <a:latin typeface="Calibri" pitchFamily="34" charset="0"/>
                </a:rPr>
                <a:t>Row</a:t>
              </a:r>
            </a:p>
          </p:txBody>
        </p:sp>
        <p:sp>
          <p:nvSpPr>
            <p:cNvPr id="102" name="Text Box 40">
              <a:extLst>
                <a:ext uri="{FF2B5EF4-FFF2-40B4-BE49-F238E27FC236}">
                  <a16:creationId xmlns:a16="http://schemas.microsoft.com/office/drawing/2014/main" id="{2E328893-E6F4-4BF2-9366-5DC16506D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8500792" y="4143235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0,0,0</a:t>
              </a:r>
            </a:p>
          </p:txBody>
        </p:sp>
        <p:sp>
          <p:nvSpPr>
            <p:cNvPr id="103" name="Text Box 41">
              <a:extLst>
                <a:ext uri="{FF2B5EF4-FFF2-40B4-BE49-F238E27FC236}">
                  <a16:creationId xmlns:a16="http://schemas.microsoft.com/office/drawing/2014/main" id="{A64D0ADB-D901-469B-952E-76973170A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9108804" y="4524235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0,0,1</a:t>
              </a:r>
            </a:p>
          </p:txBody>
        </p:sp>
        <p:sp>
          <p:nvSpPr>
            <p:cNvPr id="104" name="Text Box 42">
              <a:extLst>
                <a:ext uri="{FF2B5EF4-FFF2-40B4-BE49-F238E27FC236}">
                  <a16:creationId xmlns:a16="http://schemas.microsoft.com/office/drawing/2014/main" id="{7CA721C1-4289-42D7-B335-330202FA5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8497617" y="5003660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0,1,0</a:t>
              </a:r>
            </a:p>
          </p:txBody>
        </p:sp>
        <p:sp>
          <p:nvSpPr>
            <p:cNvPr id="105" name="Text Box 43">
              <a:extLst>
                <a:ext uri="{FF2B5EF4-FFF2-40B4-BE49-F238E27FC236}">
                  <a16:creationId xmlns:a16="http://schemas.microsoft.com/office/drawing/2014/main" id="{6F64098B-C005-4F41-9A39-1CB706B61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9110392" y="5402122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0,1,1</a:t>
              </a:r>
            </a:p>
          </p:txBody>
        </p:sp>
        <p:sp>
          <p:nvSpPr>
            <p:cNvPr id="106" name="Text Box 44">
              <a:extLst>
                <a:ext uri="{FF2B5EF4-FFF2-40B4-BE49-F238E27FC236}">
                  <a16:creationId xmlns:a16="http://schemas.microsoft.com/office/drawing/2014/main" id="{03F73153-C3F0-4133-B086-0BC4869F4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10494692" y="4717910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1,1,1</a:t>
              </a:r>
            </a:p>
          </p:txBody>
        </p:sp>
        <p:sp>
          <p:nvSpPr>
            <p:cNvPr id="107" name="Text Box 45">
              <a:extLst>
                <a:ext uri="{FF2B5EF4-FFF2-40B4-BE49-F238E27FC236}">
                  <a16:creationId xmlns:a16="http://schemas.microsoft.com/office/drawing/2014/main" id="{ABC663B9-6DD4-43CF-B62D-0171940895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1471">
              <a:off x="10505804" y="3886060"/>
              <a:ext cx="651140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Calibri" pitchFamily="34" charset="0"/>
                </a:rPr>
                <a:t>1,0,1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834FA-AAA4-464A-8DD1-6E9B8FDA943F}"/>
              </a:ext>
            </a:extLst>
          </p:cNvPr>
          <p:cNvGrpSpPr/>
          <p:nvPr/>
        </p:nvGrpSpPr>
        <p:grpSpPr>
          <a:xfrm>
            <a:off x="4943163" y="838235"/>
            <a:ext cx="7273145" cy="1145619"/>
            <a:chOff x="4673093" y="646192"/>
            <a:chExt cx="7273145" cy="114561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6A2279-235C-4A16-9EBA-9648BAF6E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6443" y="1141492"/>
              <a:ext cx="3160713" cy="388937"/>
            </a:xfrm>
            <a:prstGeom prst="rect">
              <a:avLst/>
            </a:prstGeom>
            <a:solidFill>
              <a:srgbClr val="ECD8D8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239852C-CC8E-49DB-9D22-02F946369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4857" y="727154"/>
              <a:ext cx="3160714" cy="414338"/>
            </a:xfrm>
            <a:prstGeom prst="rect">
              <a:avLst/>
            </a:prstGeom>
            <a:solidFill>
              <a:srgbClr val="D8D8EC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0" name="Text Box 28">
              <a:extLst>
                <a:ext uri="{FF2B5EF4-FFF2-40B4-BE49-F238E27FC236}">
                  <a16:creationId xmlns:a16="http://schemas.microsoft.com/office/drawing/2014/main" id="{4689DE85-8E89-4436-8113-66A626613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293" y="1422479"/>
              <a:ext cx="2080441" cy="369332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latin typeface="Calibri" pitchFamily="34" charset="0"/>
                </a:rPr>
                <a:t>Plane, Row, Column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6F38E0A-17D5-4920-855C-ED66CBEFD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093" y="646192"/>
              <a:ext cx="7273145" cy="95410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sz="2800" b="1" dirty="0">
                  <a:solidFill>
                    <a:srgbClr val="000099"/>
                  </a:solidFill>
                  <a:latin typeface="Courier New" pitchFamily="49" charset="0"/>
                </a:rPr>
                <a:t>int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[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][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] = {{{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0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1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},{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2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3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}},</a:t>
              </a:r>
            </a:p>
            <a:p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                {{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4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5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},{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6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, </a:t>
              </a:r>
              <a:r>
                <a:rPr lang="en-US" sz="2800" b="1" dirty="0">
                  <a:solidFill>
                    <a:srgbClr val="006600"/>
                  </a:solidFill>
                  <a:latin typeface="Courier New" pitchFamily="49" charset="0"/>
                </a:rPr>
                <a:t>7</a:t>
              </a:r>
              <a:r>
                <a:rPr lang="en-US" sz="2800" b="1" dirty="0">
                  <a:solidFill>
                    <a:srgbClr val="5F5F5F"/>
                  </a:solidFill>
                  <a:latin typeface="Courier New" pitchFamily="49" charset="0"/>
                </a:rPr>
                <a:t>}}};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94825-B2E7-6141-B306-4759833E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459" y="6449656"/>
            <a:ext cx="2743200" cy="365125"/>
          </a:xfrm>
        </p:spPr>
        <p:txBody>
          <a:bodyPr/>
          <a:lstStyle/>
          <a:p>
            <a:fld id="{A007D034-B69E-A742-8D96-D676D6BE536A}" type="slidenum">
              <a:rPr lang="en-US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5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17D02-87A7-4DDB-8464-EE458E29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Function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008A-C26A-400A-8965-9F6B436A7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Points to executable code in memory instead of a data value.</a:t>
            </a:r>
          </a:p>
          <a:p>
            <a:r>
              <a:rPr lang="en-US" sz="2000" dirty="0"/>
              <a:t>Dereferencing a function pointer yields the referenced function.</a:t>
            </a:r>
          </a:p>
          <a:p>
            <a:r>
              <a:rPr lang="en-US" sz="2000" dirty="0"/>
              <a:t>Notice how there are parentheses around the function pointer.</a:t>
            </a:r>
          </a:p>
          <a:p>
            <a:pPr lvl="1"/>
            <a:r>
              <a:rPr lang="en-US" sz="1600" dirty="0"/>
              <a:t>Without them, the function pointer would be parsed as a function declaration.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D2D7-D1FF-724B-8749-F9A68EEA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24907" y="870002"/>
            <a:ext cx="6223625" cy="51179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8E46D-A160-4A4F-AC15-E398981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173787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2F5BB-85C3-4857-A9AB-D159FEE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17D02-87A7-4DDB-8464-EE458E29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Function Pointer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8E46D-A160-4A4F-AC15-E398981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173787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2F5BB-85C3-4857-A9AB-D159FEE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BF197-CE82-45C6-B599-5A652217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62807" y="1426922"/>
            <a:ext cx="6916686" cy="40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0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5B76E-D0C5-1949-94FD-15920039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 Tables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(Jump </a:t>
            </a:r>
            <a:r>
              <a:rPr lang="en-US" sz="2400" dirty="0">
                <a:solidFill>
                  <a:srgbClr val="FFFFFF"/>
                </a:solidFill>
              </a:rPr>
              <a:t>T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ables)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45F860-D9F6-5D48-9EDF-92BCAB1AF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80277" y="745635"/>
            <a:ext cx="5939514" cy="53667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9C7CC-831E-EA40-8BF0-9C65433B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62B02-9B79-034D-8F48-96834DAF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4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214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0428" y="6356350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44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act of allocating memory for variables on the heap (or called free store) during program run-time.</a:t>
            </a:r>
          </a:p>
          <a:p>
            <a:r>
              <a:rPr lang="en-US" sz="1700" dirty="0"/>
              <a:t>Quite different than compile time (static) allocation:</a:t>
            </a:r>
          </a:p>
          <a:p>
            <a:pPr lvl="1"/>
            <a:r>
              <a:rPr lang="en-US" sz="1700" dirty="0"/>
              <a:t>Compile time allocation (CTA) means memory for named variables is allocated by the compiler at compile time, </a:t>
            </a:r>
          </a:p>
          <a:p>
            <a:pPr lvl="1"/>
            <a:r>
              <a:rPr lang="en-US" sz="1700" dirty="0"/>
              <a:t>Dynamic memory allocation (DMA) means memory is allocated on-the-fly during run-time.</a:t>
            </a:r>
          </a:p>
          <a:p>
            <a:pPr lvl="1"/>
            <a:r>
              <a:rPr lang="en-US" sz="1700" dirty="0"/>
              <a:t>CTA requires the exact size and type of storage at compile time, DMA is calculated and allocates the exact memory it needs during run-time.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625542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37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500" dirty="0"/>
              <a:t>Stack space is limited.</a:t>
            </a:r>
          </a:p>
          <a:p>
            <a:r>
              <a:rPr lang="en-US" sz="1500" dirty="0"/>
              <a:t>We sometimes want variables to last beyond the lifetime of its current scope:</a:t>
            </a:r>
          </a:p>
          <a:p>
            <a:pPr lvl="1"/>
            <a:r>
              <a:rPr lang="en-US" sz="1500" dirty="0"/>
              <a:t>Variables on the stack don’t last beyond its current scope.</a:t>
            </a:r>
          </a:p>
          <a:p>
            <a:pPr lvl="1"/>
            <a:r>
              <a:rPr lang="en-US" sz="1500" dirty="0"/>
              <a:t>Variables dynamically allocated on the heap can be accessed beyond the current scope.</a:t>
            </a:r>
          </a:p>
          <a:p>
            <a:r>
              <a:rPr lang="en-US" sz="1500" dirty="0"/>
              <a:t>We don’t always know exactly how much memory is needed to run a program.</a:t>
            </a:r>
          </a:p>
          <a:p>
            <a:pPr lvl="1"/>
            <a:r>
              <a:rPr lang="en-US" sz="1500" dirty="0"/>
              <a:t>Solution: dynamically allocate memory when it’s needed, however much is needed.</a:t>
            </a:r>
          </a:p>
          <a:p>
            <a:pPr lvl="1"/>
            <a:r>
              <a:rPr lang="en-US" sz="1500" dirty="0"/>
              <a:t>But how do we dynamically allocate memory?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5" r="1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604841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Dynamic memory allocation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 dirty="0" err="1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 dirty="0" err="1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The Heap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globally.</a:t>
            </a:r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Review:  Memory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Memory is stored in registers that can be accessed by a specific number (address).</a:t>
            </a:r>
          </a:p>
          <a:p>
            <a:r>
              <a:rPr lang="en-US" sz="2000" dirty="0"/>
              <a:t>Usually, each byte has a unique address.</a:t>
            </a:r>
          </a:p>
          <a:p>
            <a:r>
              <a:rPr lang="en-US" sz="2000" dirty="0"/>
              <a:t>Bytes are grouped into words (timeshare uses word size 4).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26197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/>
              <a:pPr algn="ctr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AE38-ABDF-42CF-8A5D-3F8DF730D2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1029" y="1163366"/>
            <a:ext cx="6686380" cy="125573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7746DF-5696-164B-8458-044E63CAC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764026"/>
              </p:ext>
            </p:extLst>
          </p:nvPr>
        </p:nvGraphicFramePr>
        <p:xfrm>
          <a:off x="5071029" y="3220694"/>
          <a:ext cx="6686380" cy="2832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276">
                  <a:extLst>
                    <a:ext uri="{9D8B030D-6E8A-4147-A177-3AD203B41FA5}">
                      <a16:colId xmlns:a16="http://schemas.microsoft.com/office/drawing/2014/main" val="271385967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743923938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329098647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2078897645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245260132"/>
                    </a:ext>
                  </a:extLst>
                </a:gridCol>
              </a:tblGrid>
              <a:tr h="472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32092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5535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87953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19724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9D000350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097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2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Courier" pitchFamily="2" charset="0"/>
              </a:rPr>
              <a:t>malloc()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 sz="2000" dirty="0">
                <a:latin typeface="Courier" pitchFamily="2" charset="0"/>
              </a:rPr>
              <a:t>void* malloc(</a:t>
            </a:r>
            <a:r>
              <a:rPr lang="en-US" sz="2000" dirty="0" err="1">
                <a:latin typeface="Courier" pitchFamily="2" charset="0"/>
              </a:rPr>
              <a:t>size_t</a:t>
            </a:r>
            <a:r>
              <a:rPr lang="en-US" sz="2000" dirty="0">
                <a:latin typeface="Courier" pitchFamily="2" charset="0"/>
              </a:rPr>
              <a:t>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uninitialized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 dirty="0" err="1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Courier" pitchFamily="2" charset="0"/>
              </a:rPr>
              <a:t>calloc()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</a:t>
            </a:r>
          </a:p>
          <a:p>
            <a:pPr lvl="1"/>
            <a:r>
              <a:rPr lang="en-US" sz="2000" dirty="0"/>
              <a:t> </a:t>
            </a:r>
            <a:r>
              <a:rPr lang="en-US" sz="1800" dirty="0">
                <a:latin typeface="Courier" pitchFamily="2" charset="0"/>
              </a:rPr>
              <a:t>void* </a:t>
            </a:r>
            <a:r>
              <a:rPr lang="en-US" sz="1800" dirty="0" err="1">
                <a:latin typeface="Courier" pitchFamily="2" charset="0"/>
              </a:rPr>
              <a:t>calloc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latin typeface="Courier" pitchFamily="2" charset="0"/>
              </a:rPr>
              <a:t>size_t</a:t>
            </a:r>
            <a:r>
              <a:rPr lang="en-US" sz="1800" dirty="0">
                <a:latin typeface="Courier" pitchFamily="2" charset="0"/>
              </a:rPr>
              <a:t> </a:t>
            </a:r>
            <a:r>
              <a:rPr lang="en-US" sz="1800" dirty="0" err="1">
                <a:latin typeface="Courier" pitchFamily="2" charset="0"/>
              </a:rPr>
              <a:t>nmemb</a:t>
            </a:r>
            <a:r>
              <a:rPr lang="en-US" sz="1800" dirty="0">
                <a:latin typeface="Courier" pitchFamily="2" charset="0"/>
              </a:rPr>
              <a:t>, </a:t>
            </a:r>
            <a:r>
              <a:rPr lang="en-US" sz="1800" dirty="0" err="1">
                <a:latin typeface="Courier" pitchFamily="2" charset="0"/>
              </a:rPr>
              <a:t>size_t</a:t>
            </a:r>
            <a:r>
              <a:rPr lang="en-US" sz="1800" dirty="0">
                <a:latin typeface="Courier" pitchFamily="2" charset="0"/>
              </a:rPr>
              <a:t> size)</a:t>
            </a:r>
          </a:p>
          <a:p>
            <a:r>
              <a:rPr lang="en-US" sz="2400" dirty="0"/>
              <a:t>[</a:t>
            </a:r>
            <a:r>
              <a:rPr lang="en-US" sz="2400" dirty="0" err="1">
                <a:latin typeface="Courier" pitchFamily="2" charset="0"/>
              </a:rPr>
              <a:t>nmemb</a:t>
            </a:r>
            <a:r>
              <a:rPr lang="en-US" sz="2400" dirty="0"/>
              <a:t>] denotes the number of objects and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the size of each object.</a:t>
            </a:r>
          </a:p>
          <a:p>
            <a:r>
              <a:rPr lang="en-US" sz="2400" dirty="0"/>
              <a:t>Returns a pointer to [</a:t>
            </a:r>
            <a:r>
              <a:rPr lang="en-US" sz="2400" dirty="0" err="1">
                <a:latin typeface="Courier" pitchFamily="2" charset="0"/>
              </a:rPr>
              <a:t>nmemb</a:t>
            </a:r>
            <a:r>
              <a:rPr lang="en-US" sz="2400" dirty="0"/>
              <a:t>] *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allocated memory on the heap, in which each byte has been initialized to zero.</a:t>
            </a:r>
          </a:p>
          <a:p>
            <a:r>
              <a:rPr lang="en-US" sz="2400" dirty="0"/>
              <a:t>Like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, behavior when [</a:t>
            </a:r>
            <a:r>
              <a:rPr lang="en-US" sz="2400" dirty="0" err="1">
                <a:latin typeface="Courier" pitchFamily="2" charset="0"/>
              </a:rPr>
              <a:t>nmemb</a:t>
            </a:r>
            <a:r>
              <a:rPr lang="en-US" sz="2400" dirty="0"/>
              <a:t>] is zero is implementation defined.</a:t>
            </a:r>
          </a:p>
          <a:p>
            <a:r>
              <a:rPr lang="en-US" sz="2400" dirty="0"/>
              <a:t>Generally slower than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, but the tradeoff is that the contents of the allocated memory are known since it’s zeroed out.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 dirty="0" err="1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7978" y="444070"/>
            <a:ext cx="3245243" cy="59698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173787"/>
            <a:ext cx="4114800" cy="365125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kern="1200">
                <a:latin typeface="+mn-lt"/>
                <a:ea typeface="+mn-ea"/>
                <a:cs typeface="+mn-cs"/>
              </a:rPr>
              <a:t>© 2019 Darrell Long &amp; the Regents of the University of California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sz="2600" dirty="0">
                <a:solidFill>
                  <a:srgbClr val="FFFFFF"/>
                </a:solidFill>
                <a:latin typeface="Courier" pitchFamily="2" charset="0"/>
                <a:ea typeface="+mj-ea"/>
                <a:cs typeface="+mj-cs"/>
              </a:rPr>
              <a:t>m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ain()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52792" y="1181862"/>
            <a:ext cx="4959814" cy="44908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94" y="1820952"/>
            <a:ext cx="3207525" cy="321609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sz="1800" dirty="0" err="1">
                <a:solidFill>
                  <a:srgbClr val="FFFFFF"/>
                </a:solidFill>
                <a:latin typeface="Courier" pitchFamily="2" charset="0"/>
              </a:rPr>
              <a:t>matrix_c</a:t>
            </a:r>
            <a:r>
              <a:rPr lang="en-US" sz="1800" kern="1200" dirty="0" err="1">
                <a:solidFill>
                  <a:srgbClr val="FFFFFF"/>
                </a:solidFill>
                <a:latin typeface="Courier" pitchFamily="2" charset="0"/>
              </a:rPr>
              <a:t>reate</a:t>
            </a:r>
            <a:r>
              <a:rPr lang="en-US" sz="18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7807" y="1770832"/>
            <a:ext cx="6469784" cy="33129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60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27107" y="1630482"/>
            <a:ext cx="6411184" cy="35970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409794" y="1820952"/>
            <a:ext cx="3207525" cy="321609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</a:rPr>
              <a:t>Dynamic matrix:  </a:t>
            </a:r>
            <a:r>
              <a:rPr lang="en-US" sz="1800" dirty="0" err="1">
                <a:solidFill>
                  <a:srgbClr val="FFFFFF"/>
                </a:solidFill>
                <a:latin typeface="Courier" pitchFamily="2" charset="0"/>
              </a:rPr>
              <a:t>matrix_delete</a:t>
            </a:r>
            <a:r>
              <a:rPr lang="en-US" sz="18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Courier" pitchFamily="2" charset="0"/>
              </a:rPr>
              <a:t>realloc()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Defined as:</a:t>
            </a:r>
          </a:p>
          <a:p>
            <a:pPr lvl="1"/>
            <a:r>
              <a:rPr lang="en-US" sz="1600" dirty="0"/>
              <a:t> </a:t>
            </a:r>
            <a:r>
              <a:rPr lang="en-US" sz="1600" dirty="0">
                <a:latin typeface="Courier" pitchFamily="2" charset="0"/>
              </a:rPr>
              <a:t>void *</a:t>
            </a:r>
            <a:r>
              <a:rPr lang="en-US" sz="1600" dirty="0" err="1">
                <a:latin typeface="Courier" pitchFamily="2" charset="0"/>
              </a:rPr>
              <a:t>realloc</a:t>
            </a:r>
            <a:r>
              <a:rPr lang="en-US" sz="1600" dirty="0">
                <a:latin typeface="Courier" pitchFamily="2" charset="0"/>
              </a:rPr>
              <a:t>(void *</a:t>
            </a:r>
            <a:r>
              <a:rPr lang="en-US" sz="1600" dirty="0" err="1">
                <a:latin typeface="Courier" pitchFamily="2" charset="0"/>
              </a:rPr>
              <a:t>ptr</a:t>
            </a:r>
            <a:r>
              <a:rPr lang="en-US" sz="1600" dirty="0">
                <a:latin typeface="Courier" pitchFamily="2" charset="0"/>
              </a:rPr>
              <a:t>, </a:t>
            </a:r>
            <a:r>
              <a:rPr lang="en-US" sz="1600" dirty="0" err="1">
                <a:latin typeface="Courier" pitchFamily="2" charset="0"/>
              </a:rPr>
              <a:t>size_t</a:t>
            </a:r>
            <a:r>
              <a:rPr lang="en-US" sz="1600" dirty="0">
                <a:latin typeface="Courier" pitchFamily="2" charset="0"/>
              </a:rPr>
              <a:t> size)</a:t>
            </a:r>
          </a:p>
          <a:p>
            <a:r>
              <a:rPr lang="en-US" sz="2000" dirty="0"/>
              <a:t>Reallocates [</a:t>
            </a:r>
            <a:r>
              <a:rPr lang="en-US" sz="2000" dirty="0" err="1">
                <a:latin typeface="Courier" pitchFamily="2" charset="0"/>
              </a:rPr>
              <a:t>ptr</a:t>
            </a:r>
            <a:r>
              <a:rPr lang="en-US" sz="2000" dirty="0"/>
              <a:t>] to newly point at [</a:t>
            </a:r>
            <a:r>
              <a:rPr lang="en-US" sz="2000" dirty="0">
                <a:latin typeface="Courier" pitchFamily="2" charset="0"/>
              </a:rPr>
              <a:t>size</a:t>
            </a:r>
            <a:r>
              <a:rPr lang="en-US" sz="2000" dirty="0"/>
              <a:t>] bytes of allocated memory on the heap.</a:t>
            </a:r>
          </a:p>
          <a:p>
            <a:pPr lvl="1"/>
            <a:r>
              <a:rPr lang="en-US" sz="2000" dirty="0"/>
              <a:t>This is not strictly true; what </a:t>
            </a:r>
            <a:r>
              <a:rPr lang="en-US" sz="2000" dirty="0" err="1">
                <a:latin typeface="Courier" pitchFamily="2" charset="0"/>
              </a:rPr>
              <a:t>realloc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actually does is deallocate the old object pointed to by [</a:t>
            </a:r>
            <a:r>
              <a:rPr lang="en-US" sz="2000" dirty="0" err="1">
                <a:latin typeface="Courier" pitchFamily="2" charset="0"/>
              </a:rPr>
              <a:t>ptr</a:t>
            </a:r>
            <a:r>
              <a:rPr lang="en-US" sz="2000" dirty="0"/>
              <a:t>] and return a pointer to [</a:t>
            </a:r>
            <a:r>
              <a:rPr lang="en-US" sz="2000" dirty="0">
                <a:latin typeface="Courier" pitchFamily="2" charset="0"/>
              </a:rPr>
              <a:t>size</a:t>
            </a:r>
            <a:r>
              <a:rPr lang="en-US" sz="2000" dirty="0"/>
              <a:t>] bytes of allocated but uninitialized memory.</a:t>
            </a:r>
          </a:p>
          <a:p>
            <a:r>
              <a:rPr lang="en-US" sz="2000" dirty="0"/>
              <a:t>If [</a:t>
            </a:r>
            <a:r>
              <a:rPr lang="en-US" sz="2000" dirty="0">
                <a:latin typeface="Courier" pitchFamily="2" charset="0"/>
              </a:rPr>
              <a:t>size</a:t>
            </a:r>
            <a:r>
              <a:rPr lang="en-US" sz="2000" dirty="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2000" dirty="0"/>
              <a:t>Else if [</a:t>
            </a:r>
            <a:r>
              <a:rPr lang="en-US" sz="2000" dirty="0">
                <a:latin typeface="Courier" pitchFamily="2" charset="0"/>
              </a:rPr>
              <a:t>size</a:t>
            </a:r>
            <a:r>
              <a:rPr lang="en-US" sz="2000" dirty="0"/>
              <a:t>] is less than the size of the originally allocated block of memory, the contents of the returned pointer contains exactly the beginning [</a:t>
            </a:r>
            <a:r>
              <a:rPr lang="en-US" sz="2000" dirty="0">
                <a:latin typeface="Courier" pitchFamily="2" charset="0"/>
              </a:rPr>
              <a:t>size</a:t>
            </a:r>
            <a:r>
              <a:rPr lang="en-US" sz="2000" dirty="0"/>
              <a:t>] bytes from the original block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39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Pointers and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Pointers are said to point at the address they are assigned.</a:t>
            </a:r>
          </a:p>
          <a:p>
            <a:r>
              <a:rPr lang="en-US" sz="2000" dirty="0"/>
              <a:t>Can assign a pointer the address of a variable using the address-of operator (&amp;).</a:t>
            </a:r>
          </a:p>
          <a:p>
            <a:r>
              <a:rPr lang="en-US" sz="2000" dirty="0"/>
              <a:t>Multiple pointers can point to the same address.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8BB82-54F8-4B48-B1AC-E1342EF2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9957" y="338913"/>
            <a:ext cx="6686380" cy="31419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26197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81C4AE-B463-7941-8180-CAFB07681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111867"/>
              </p:ext>
            </p:extLst>
          </p:nvPr>
        </p:nvGraphicFramePr>
        <p:xfrm>
          <a:off x="5079957" y="3611560"/>
          <a:ext cx="6686380" cy="2832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276">
                  <a:extLst>
                    <a:ext uri="{9D8B030D-6E8A-4147-A177-3AD203B41FA5}">
                      <a16:colId xmlns:a16="http://schemas.microsoft.com/office/drawing/2014/main" val="271385967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743923938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329098647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2078897645"/>
                    </a:ext>
                  </a:extLst>
                </a:gridCol>
                <a:gridCol w="1337276">
                  <a:extLst>
                    <a:ext uri="{9D8B030D-6E8A-4147-A177-3AD203B41FA5}">
                      <a16:colId xmlns:a16="http://schemas.microsoft.com/office/drawing/2014/main" val="245260132"/>
                    </a:ext>
                  </a:extLst>
                </a:gridCol>
              </a:tblGrid>
              <a:tr h="472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032092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A000_7FA0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5535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87953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A0007FD0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A0007FD0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19724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0000002A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79097"/>
                  </a:ext>
                </a:extLst>
              </a:tr>
              <a:tr h="47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A000_7FE0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21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383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Stack: </a:t>
            </a:r>
            <a:r>
              <a:rPr lang="en-US" sz="5400" kern="1200" dirty="0" err="1">
                <a:solidFill>
                  <a:srgbClr val="FFFFFF"/>
                </a:solidFill>
                <a:latin typeface="Courier" pitchFamily="2" charset="0"/>
              </a:rPr>
              <a:t>stack_create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53650" y="3041245"/>
            <a:ext cx="8084698" cy="27420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40</a:t>
            </a:fld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Dynamic Stack: </a:t>
            </a:r>
            <a:r>
              <a:rPr lang="en-US" sz="5400" kern="1200" dirty="0" err="1">
                <a:solidFill>
                  <a:srgbClr val="FFFFFF"/>
                </a:solidFill>
                <a:latin typeface="Courier" pitchFamily="2" charset="0"/>
              </a:rPr>
              <a:t>stack_push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785131" y="2972757"/>
            <a:ext cx="8621737" cy="275895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41</a:t>
            </a:fld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latin typeface="Courier" pitchFamily="2" charset="0"/>
              </a:rPr>
              <a:t>free()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If we allocate memory, we must also be able to deallocate (or free) memory.</a:t>
            </a:r>
          </a:p>
          <a:p>
            <a:r>
              <a:rPr lang="en-US" sz="2000" dirty="0"/>
              <a:t>Another standard C library functions specifically for deallocating memory allocated by </a:t>
            </a:r>
            <a:r>
              <a:rPr lang="en-US" sz="2000" dirty="0">
                <a:latin typeface="Courier" pitchFamily="2" charset="0"/>
              </a:rPr>
              <a:t>malloc()</a:t>
            </a:r>
            <a:r>
              <a:rPr lang="en-US" sz="2000" dirty="0"/>
              <a:t>, </a:t>
            </a:r>
            <a:r>
              <a:rPr lang="en-US" sz="2000" dirty="0" err="1">
                <a:latin typeface="Courier" pitchFamily="2" charset="0"/>
              </a:rPr>
              <a:t>calloc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, or </a:t>
            </a:r>
            <a:r>
              <a:rPr lang="en-US" sz="2000" dirty="0" err="1">
                <a:latin typeface="Courier" pitchFamily="2" charset="0"/>
              </a:rPr>
              <a:t>realloc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. </a:t>
            </a:r>
          </a:p>
          <a:p>
            <a:r>
              <a:rPr lang="en-US" sz="2000" dirty="0"/>
              <a:t>Defined as </a:t>
            </a:r>
            <a:r>
              <a:rPr lang="en-US" sz="2000" dirty="0">
                <a:latin typeface="Courier" pitchFamily="2" charset="0"/>
              </a:rPr>
              <a:t>void free(void *</a:t>
            </a:r>
            <a:r>
              <a:rPr lang="en-US" sz="2000" dirty="0" err="1">
                <a:latin typeface="Courier" pitchFamily="2" charset="0"/>
              </a:rPr>
              <a:t>ptr</a:t>
            </a:r>
            <a:r>
              <a:rPr lang="en-US" sz="2000" dirty="0">
                <a:latin typeface="Courier" pitchFamily="2" charset="0"/>
              </a:rPr>
              <a:t>)</a:t>
            </a:r>
          </a:p>
          <a:p>
            <a:r>
              <a:rPr lang="en-US" sz="2000" dirty="0"/>
              <a:t>Deallocates the memory space pointed to by [</a:t>
            </a:r>
            <a:r>
              <a:rPr lang="en-US" sz="2000" dirty="0" err="1"/>
              <a:t>ptr</a:t>
            </a:r>
            <a:r>
              <a:rPr lang="en-US" sz="2000" dirty="0"/>
              <a:t>].</a:t>
            </a:r>
          </a:p>
          <a:p>
            <a:r>
              <a:rPr lang="en-US" sz="2000" dirty="0"/>
              <a:t>Memory leaks occur if allocated memory isn’t freed.</a:t>
            </a:r>
          </a:p>
          <a:p>
            <a:r>
              <a:rPr lang="en-US" sz="2000" dirty="0"/>
              <a:t>Segmentation faults/core dumps can occur if a program tries to access memory locations that it isn’t allowed to access.</a:t>
            </a:r>
          </a:p>
          <a:p>
            <a:r>
              <a:rPr lang="en-US" sz="2000" dirty="0"/>
              <a:t>Pointers that have been freed should be set to </a:t>
            </a:r>
            <a:r>
              <a:rPr lang="en-US" sz="2000" dirty="0">
                <a:latin typeface="Courier" pitchFamily="2" charset="0"/>
              </a:rPr>
              <a:t>NULL</a:t>
            </a:r>
            <a:r>
              <a:rPr lang="en-US" sz="2000" dirty="0"/>
              <a:t> to mitigate use-after-free vulnerabilities.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16613" y="908818"/>
            <a:ext cx="5509877" cy="50403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262626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Memory leaks and segmentation faults, as well as other errors, can be detected using </a:t>
            </a:r>
            <a:r>
              <a:rPr lang="en-US" sz="2400" dirty="0" err="1">
                <a:latin typeface="Courier" pitchFamily="2" charset="0"/>
              </a:rPr>
              <a:t>gdb</a:t>
            </a:r>
            <a:r>
              <a:rPr lang="en-US" sz="2400" dirty="0"/>
              <a:t>, </a:t>
            </a:r>
            <a:r>
              <a:rPr lang="en-US" sz="2400" dirty="0">
                <a:latin typeface="Courier" pitchFamily="2" charset="0"/>
              </a:rPr>
              <a:t>infer</a:t>
            </a:r>
            <a:r>
              <a:rPr lang="en-US" sz="2400" dirty="0"/>
              <a:t>, or </a:t>
            </a:r>
            <a:r>
              <a:rPr lang="en-US" sz="2400" dirty="0" err="1">
                <a:latin typeface="Courier" pitchFamily="2" charset="0"/>
              </a:rPr>
              <a:t>valgrind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dirty="0"/>
              <a:t>These tools can be found on the UCSC Unix timeshare.</a:t>
            </a:r>
          </a:p>
          <a:p>
            <a:pPr lvl="1"/>
            <a:r>
              <a:rPr lang="en-US" dirty="0"/>
              <a:t>Should be used in tandem when debugging.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296683"/>
            <a:ext cx="4436815" cy="3133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Courier" pitchFamily="2" charset="0"/>
              </a:rPr>
              <a:t>valgrind</a:t>
            </a:r>
            <a:endParaRPr lang="en-US" sz="4400" dirty="0">
              <a:latin typeface="Courier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544A3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46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400" dirty="0"/>
              <a:t>A collection of dynamic analysis tools.</a:t>
            </a:r>
          </a:p>
          <a:p>
            <a:r>
              <a:rPr lang="en-US" sz="1400" dirty="0"/>
              <a:t>Usually used for its </a:t>
            </a:r>
            <a:r>
              <a:rPr lang="en-US" sz="1400" dirty="0" err="1">
                <a:latin typeface="Courier" pitchFamily="2" charset="0"/>
              </a:rPr>
              <a:t>memcheck</a:t>
            </a:r>
            <a:r>
              <a:rPr lang="en-US" sz="1400" dirty="0"/>
              <a:t> tool, which can detect:</a:t>
            </a:r>
          </a:p>
          <a:p>
            <a:pPr lvl="1"/>
            <a:r>
              <a:rPr lang="en-US" sz="1400" dirty="0"/>
              <a:t>Use of uninitialized memory.</a:t>
            </a:r>
          </a:p>
          <a:p>
            <a:pPr lvl="1"/>
            <a:r>
              <a:rPr lang="en-US" sz="1400" dirty="0"/>
              <a:t>Reading/writing memory after it has been freed.</a:t>
            </a:r>
          </a:p>
          <a:p>
            <a:pPr lvl="1"/>
            <a:r>
              <a:rPr lang="en-US" sz="1400" dirty="0"/>
              <a:t>Reading/writing off the end of allocated blocks of memory.</a:t>
            </a:r>
          </a:p>
          <a:p>
            <a:pPr lvl="1"/>
            <a:r>
              <a:rPr lang="en-US" sz="1400" dirty="0"/>
              <a:t>Reading/writing inappropriate areas on the stack.</a:t>
            </a:r>
          </a:p>
          <a:p>
            <a:pPr lvl="1"/>
            <a:r>
              <a:rPr lang="en-US" sz="1400" dirty="0"/>
              <a:t>Memory leaks – where pointers to </a:t>
            </a:r>
            <a:r>
              <a:rPr lang="en-US" sz="1400" dirty="0" err="1">
                <a:latin typeface="Courier" pitchFamily="2" charset="0"/>
              </a:rPr>
              <a:t>malloc’</a:t>
            </a:r>
            <a:r>
              <a:rPr lang="en-US" sz="1400" dirty="0" err="1"/>
              <a:t>d</a:t>
            </a:r>
            <a:r>
              <a:rPr lang="en-US" sz="1400" dirty="0"/>
              <a:t> blocks are lost forever.</a:t>
            </a:r>
          </a:p>
          <a:p>
            <a:r>
              <a:rPr lang="en-US" sz="1400" dirty="0"/>
              <a:t>Useful command line flags/options for </a:t>
            </a:r>
            <a:r>
              <a:rPr lang="en-US" sz="1400" dirty="0" err="1">
                <a:latin typeface="Courier" pitchFamily="2" charset="0"/>
              </a:rPr>
              <a:t>valgrind</a:t>
            </a:r>
            <a:endParaRPr lang="en-US" sz="1400" dirty="0">
              <a:latin typeface="Courier" pitchFamily="2" charset="0"/>
            </a:endParaRPr>
          </a:p>
          <a:p>
            <a:pPr lvl="1"/>
            <a:r>
              <a:rPr lang="en-US" sz="1400" dirty="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400" dirty="0">
                <a:latin typeface="Courier" pitchFamily="2" charset="0"/>
              </a:rPr>
              <a:t>--show-leak-kinds=all</a:t>
            </a:r>
          </a:p>
          <a:p>
            <a:pPr lvl="1"/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6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1700" dirty="0"/>
              <a:t>Static analyzers, like </a:t>
            </a:r>
            <a:r>
              <a:rPr lang="en-US" sz="1700" dirty="0">
                <a:latin typeface="Courier" pitchFamily="2" charset="0"/>
              </a:rPr>
              <a:t>infer</a:t>
            </a:r>
            <a:r>
              <a:rPr lang="en-US" sz="1700" dirty="0"/>
              <a:t>, operate by analyzing the source code for a program before it’s run.</a:t>
            </a:r>
          </a:p>
          <a:p>
            <a:pPr lvl="1"/>
            <a:r>
              <a:rPr lang="en-US" sz="1700" dirty="0"/>
              <a:t>Code is compared against a set (or multiple sets) of coding rules for bugs.</a:t>
            </a:r>
          </a:p>
          <a:p>
            <a:pPr lvl="1"/>
            <a:r>
              <a:rPr lang="en-US" sz="1700" dirty="0"/>
              <a:t>Only surface level; can’t check if a function behaves completely as it’s supposed to when it’s executed.</a:t>
            </a:r>
          </a:p>
          <a:p>
            <a:r>
              <a:rPr lang="en-US" sz="1700" dirty="0"/>
              <a:t>Dynamic analyzers, like </a:t>
            </a:r>
            <a:r>
              <a:rPr lang="en-US" sz="1700" dirty="0" err="1">
                <a:latin typeface="Courier" pitchFamily="2" charset="0"/>
              </a:rPr>
              <a:t>valgrind</a:t>
            </a:r>
            <a:r>
              <a:rPr lang="en-US" sz="1700" dirty="0"/>
              <a:t>, operate by tracking down errors that occur during program execution.</a:t>
            </a:r>
          </a:p>
          <a:p>
            <a:pPr lvl="1"/>
            <a:r>
              <a:rPr lang="en-US" sz="1700" dirty="0"/>
              <a:t>Good for checking if the program executes as it’s supposed to,</a:t>
            </a:r>
          </a:p>
          <a:p>
            <a:pPr lvl="1"/>
            <a:r>
              <a:rPr lang="en-US" sz="1700" dirty="0"/>
              <a:t>Can only analyze what happens during execution, </a:t>
            </a:r>
          </a:p>
          <a:p>
            <a:pPr lvl="1"/>
            <a:r>
              <a:rPr lang="en-US" sz="1700" dirty="0"/>
              <a:t>Things that don’t occur during execution aren’t analyzed.</a:t>
            </a:r>
          </a:p>
          <a:p>
            <a:r>
              <a:rPr lang="en-US" sz="1700" dirty="0"/>
              <a:t>Let’s see examples of differences in analysis output for </a:t>
            </a:r>
            <a:r>
              <a:rPr lang="en-US" sz="1700" dirty="0">
                <a:latin typeface="Courier" pitchFamily="2" charset="0"/>
              </a:rPr>
              <a:t>infer</a:t>
            </a:r>
            <a:r>
              <a:rPr lang="en-US" sz="1700" dirty="0"/>
              <a:t> and </a:t>
            </a:r>
            <a:r>
              <a:rPr lang="en-US" sz="1700" dirty="0" err="1">
                <a:latin typeface="Courier" pitchFamily="2" charset="0"/>
              </a:rPr>
              <a:t>valgrind</a:t>
            </a:r>
            <a:r>
              <a:rPr lang="en-US" sz="1700" dirty="0"/>
              <a:t>.</a:t>
            </a:r>
          </a:p>
          <a:p>
            <a:pPr lvl="1"/>
            <a:endParaRPr lang="en-US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49182" y="6296683"/>
            <a:ext cx="4436815" cy="3133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Debugging with </a:t>
            </a:r>
            <a:r>
              <a:rPr lang="en-US" dirty="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042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the person/house code module on the right.</a:t>
            </a:r>
          </a:p>
          <a:p>
            <a:r>
              <a:rPr lang="en-US" dirty="0"/>
              <a:t>Now consider the main function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there anything wrong?</a:t>
            </a:r>
          </a:p>
          <a:p>
            <a:r>
              <a:rPr lang="en-US" dirty="0"/>
              <a:t>Let’s statically analyze this with </a:t>
            </a:r>
            <a:r>
              <a:rPr lang="en-US" dirty="0">
                <a:latin typeface="Courier" pitchFamily="2" charset="0"/>
              </a:rPr>
              <a:t>infer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</p:spPr>
        <p:txBody>
          <a:bodyPr/>
          <a:lstStyle/>
          <a:p>
            <a:r>
              <a:rPr lang="en-US"/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1260"/>
            <a:ext cx="2743200" cy="365125"/>
          </a:xfrm>
        </p:spPr>
        <p:txBody>
          <a:bodyPr/>
          <a:lstStyle/>
          <a:p>
            <a:fld id="{0E845C94-571D-FC46-9257-A353056ABCCB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60188" y="365125"/>
            <a:ext cx="3538380" cy="5870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2622" y="3136315"/>
            <a:ext cx="3613402" cy="20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04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97763" y="1363948"/>
            <a:ext cx="6250769" cy="39692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/>
              <a:pPr>
                <a:spcAft>
                  <a:spcPts val="600"/>
                </a:spcAft>
              </a:pPr>
              <a:t>49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use the </a:t>
            </a:r>
            <a:r>
              <a:rPr lang="en-US" sz="4800" kern="1200" dirty="0">
                <a:solidFill>
                  <a:srgbClr val="FFFFFF"/>
                </a:solidFill>
                <a:latin typeface="Courier" pitchFamily="2" charset="0"/>
              </a:rPr>
              <a:t>&amp;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Example of using the 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&amp;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operator to access the address of a variable: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5152" y="1810968"/>
            <a:ext cx="6390884" cy="324400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850F7-A816-324E-9693-55AE695B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9AA4-D2BC-7942-B2D2-BEC70A20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32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Debugging with </a:t>
            </a:r>
            <a:r>
              <a:rPr lang="en-US" sz="3200">
                <a:solidFill>
                  <a:srgbClr val="262626"/>
                </a:solidFill>
                <a:latin typeface="Courier" pitchFamily="2" charset="0"/>
              </a:rPr>
              <a:t>infer</a:t>
            </a:r>
            <a:r>
              <a:rPr lang="en-US" sz="3200">
                <a:solidFill>
                  <a:srgbClr val="262626"/>
                </a:solidFill>
              </a:rPr>
              <a:t>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We can see that we have three memory leaks, all of which are from the fact that we allocated memory for three person </a:t>
            </a:r>
            <a:r>
              <a:rPr lang="en-US" sz="2000" dirty="0">
                <a:latin typeface="Courier" pitchFamily="2" charset="0"/>
              </a:rPr>
              <a:t>*</a:t>
            </a:r>
            <a:r>
              <a:rPr lang="en-US" sz="2000" dirty="0"/>
              <a:t>’s but never freed them.</a:t>
            </a:r>
          </a:p>
          <a:p>
            <a:r>
              <a:rPr lang="en-US" sz="2000" dirty="0"/>
              <a:t>We can fix this by adding a loop to </a:t>
            </a:r>
            <a:r>
              <a:rPr lang="en-US" sz="2000" dirty="0" err="1">
                <a:latin typeface="Courier" pitchFamily="2" charset="0"/>
              </a:rPr>
              <a:t>house_delete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to call </a:t>
            </a:r>
            <a:r>
              <a:rPr lang="en-US" sz="2000" dirty="0" err="1">
                <a:latin typeface="Courier" pitchFamily="2" charset="0"/>
              </a:rPr>
              <a:t>person_delete</a:t>
            </a:r>
            <a:r>
              <a:rPr lang="en-US" sz="2000" dirty="0">
                <a:latin typeface="Courier" pitchFamily="2" charset="0"/>
              </a:rPr>
              <a:t>()</a:t>
            </a:r>
            <a:r>
              <a:rPr lang="en-US" sz="2000" dirty="0"/>
              <a:t> for each person in the members field of a house and to free the third person in the main function.</a:t>
            </a:r>
          </a:p>
          <a:p>
            <a:r>
              <a:rPr lang="en-US" sz="2000" dirty="0"/>
              <a:t>However, the main function only allocated space for two people in the house, but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didn’t report anything when the main function added a third person to the house.</a:t>
            </a:r>
          </a:p>
          <a:p>
            <a:r>
              <a:rPr lang="en-US" sz="2000" dirty="0"/>
              <a:t>This is where we further debug with </a:t>
            </a:r>
            <a:r>
              <a:rPr lang="en-US" sz="2000" dirty="0" err="1">
                <a:latin typeface="Courier" pitchFamily="2" charset="0"/>
              </a:rPr>
              <a:t>valgrind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35122" y="6270771"/>
            <a:ext cx="4436815" cy="3133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Debugging with </a:t>
            </a:r>
            <a:r>
              <a:rPr lang="en-US" sz="280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urier" pitchFamily="2" charset="0"/>
              </a:rPr>
              <a:t>valgrind</a:t>
            </a:r>
            <a:r>
              <a:rPr lang="en-US" sz="2000" dirty="0"/>
              <a:t> output for the same program checked earlier with infer:</a:t>
            </a: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944963" y="1880585"/>
            <a:ext cx="6959169" cy="309682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8055" y="6356349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© 2019 Darrell Long &amp; the Regents of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Debugging with </a:t>
            </a:r>
            <a:r>
              <a:rPr lang="en-US" sz="2800">
                <a:latin typeface="Courier" pitchFamily="2" charset="0"/>
              </a:rPr>
              <a:t>valgrind</a:t>
            </a:r>
            <a:r>
              <a:rPr lang="en-US" sz="2800"/>
              <a:t>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1400" dirty="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400" dirty="0"/>
              <a:t>We can fix </a:t>
            </a:r>
            <a:r>
              <a:rPr lang="en-US" sz="1400" dirty="0" err="1">
                <a:latin typeface="Courier" pitchFamily="2" charset="0"/>
              </a:rPr>
              <a:t>house_delete</a:t>
            </a:r>
            <a:r>
              <a:rPr lang="en-US" sz="1400" dirty="0">
                <a:latin typeface="Courier" pitchFamily="2" charset="0"/>
              </a:rPr>
              <a:t>()</a:t>
            </a:r>
            <a:r>
              <a:rPr lang="en-US" sz="1400" dirty="0"/>
              <a:t> as seen on the right:</a:t>
            </a:r>
          </a:p>
          <a:p>
            <a:r>
              <a:rPr lang="en-US" sz="1400" dirty="0"/>
              <a:t>And we can either change the main function to either not add the third person to the house and call </a:t>
            </a:r>
            <a:r>
              <a:rPr lang="en-US" sz="1400" dirty="0" err="1">
                <a:latin typeface="Courier" pitchFamily="2" charset="0"/>
              </a:rPr>
              <a:t>person_delete</a:t>
            </a:r>
            <a:r>
              <a:rPr lang="en-US" sz="1400" dirty="0">
                <a:latin typeface="Courier" pitchFamily="2" charset="0"/>
              </a:rPr>
              <a:t>()</a:t>
            </a:r>
            <a:r>
              <a:rPr lang="en-US" sz="1400" dirty="0"/>
              <a:t>on them, or instantiate the house to fit 3</a:t>
            </a:r>
          </a:p>
          <a:p>
            <a:r>
              <a:rPr lang="en-US" sz="1400" dirty="0"/>
              <a:t>Applying the above changes will result in a leak and error free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35190" y="434914"/>
            <a:ext cx="4750820" cy="299408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8055" y="627327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© 2019 Darrell Long &amp; the Regents of the University of California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5190" y="3614057"/>
            <a:ext cx="4752356" cy="26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>
                <a:latin typeface="Courier" pitchFamily="2" charset="0"/>
              </a:rPr>
              <a:t>valgrind() </a:t>
            </a:r>
            <a:r>
              <a:rPr lang="en-US" sz="2800">
                <a:latin typeface="+mn-lt"/>
              </a:rPr>
              <a:t>on debugged program</a:t>
            </a:r>
            <a:endParaRPr lang="en-US" sz="280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Looking good!</a:t>
            </a:r>
          </a:p>
          <a:p>
            <a:pPr lvl="1"/>
            <a:r>
              <a:rPr lang="en-US" sz="1600" dirty="0"/>
              <a:t>But what about </a:t>
            </a:r>
            <a:r>
              <a:rPr lang="en-US" sz="1600" dirty="0">
                <a:latin typeface="Courier" pitchFamily="2" charset="0"/>
              </a:rPr>
              <a:t>infer</a:t>
            </a:r>
            <a:r>
              <a:rPr lang="en-US" sz="16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81211"/>
            <a:ext cx="6250769" cy="27347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200589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>
                <a:latin typeface="Courier" pitchFamily="2" charset="0"/>
              </a:rPr>
              <a:t>infer</a:t>
            </a:r>
            <a:r>
              <a:rPr lang="en-US" sz="2800"/>
              <a:t> on a debugged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There are still errors!</a:t>
            </a:r>
          </a:p>
          <a:p>
            <a:pPr lvl="1"/>
            <a:r>
              <a:rPr lang="en-US" sz="1600" dirty="0"/>
              <a:t>This is “okay”</a:t>
            </a:r>
          </a:p>
          <a:p>
            <a:r>
              <a:rPr lang="en-US" sz="2000" dirty="0">
                <a:latin typeface="Courier" pitchFamily="2" charset="0"/>
              </a:rPr>
              <a:t>infer </a:t>
            </a:r>
            <a:r>
              <a:rPr lang="en-US" sz="2000" dirty="0"/>
              <a:t>is far from perfect</a:t>
            </a:r>
          </a:p>
          <a:p>
            <a:pPr lvl="1"/>
            <a:r>
              <a:rPr lang="en-US" sz="1600" dirty="0"/>
              <a:t>What are reported as memory leaks are freed later on in the code in other functions.</a:t>
            </a:r>
          </a:p>
          <a:p>
            <a:r>
              <a:rPr lang="en-US" sz="2000" dirty="0"/>
              <a:t>Any errors reported by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that aren’t correct must be explained in your </a:t>
            </a:r>
            <a:r>
              <a:rPr lang="en-US" sz="2000" dirty="0" err="1">
                <a:latin typeface="Courier" pitchFamily="2" charset="0"/>
              </a:rPr>
              <a:t>README.md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45109"/>
            <a:ext cx="6250769" cy="540691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27327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© 2019 Darrell Long &amp; the Regents of the University of California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Dereferencing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The object a pointer points to can be accessed through dereference, or indirection.</a:t>
            </a:r>
          </a:p>
          <a:p>
            <a:r>
              <a:rPr lang="en-US" sz="2000" dirty="0"/>
              <a:t>A pointer can be dereferenced using the dereferencing operator (</a:t>
            </a:r>
            <a:r>
              <a:rPr lang="en-US" sz="2000" dirty="0">
                <a:latin typeface="Courier" pitchFamily="2" charset="0"/>
              </a:rPr>
              <a:t>*</a:t>
            </a:r>
            <a:r>
              <a:rPr lang="en-US" sz="2000" dirty="0"/>
              <a:t>).</a:t>
            </a:r>
          </a:p>
          <a:p>
            <a:r>
              <a:rPr lang="en-US" sz="2000" dirty="0"/>
              <a:t>Useful for manipulating the values of several variables through call-by-reference.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B7A0E-7586-4B3A-8536-4F6A44B3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3237" y="866968"/>
            <a:ext cx="6145295" cy="518669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use the </a:t>
            </a:r>
            <a:r>
              <a:rPr lang="en-US" sz="4800" kern="1200" dirty="0">
                <a:solidFill>
                  <a:srgbClr val="FFFFFF"/>
                </a:solidFill>
                <a:latin typeface="Courier" pitchFamily="2" charset="0"/>
              </a:rPr>
              <a:t>*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Example of using </a:t>
            </a:r>
            <a:r>
              <a:rPr lang="en-US" sz="2000" kern="1200" dirty="0">
                <a:solidFill>
                  <a:srgbClr val="FFFFFF"/>
                </a:solidFill>
                <a:latin typeface="Courier" pitchFamily="2" charset="0"/>
              </a:rPr>
              <a:t>*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to instantiate a pointer variable and using it to dereference a pointer: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153822" y="2163221"/>
            <a:ext cx="6553545" cy="25394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455DB-72CB-854F-8577-C4183995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2019 Darrell Long &amp; the Regents of the University of California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348E-AC1A-FB4A-992C-FA208935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9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CD141-9AF7-4E1C-B3AB-743690BB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262626"/>
                </a:solidFill>
              </a:rPr>
              <a:t>Benefits of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5E8B-572D-465C-85C7-0D01D534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Can be used when passing actual values is difficult.</a:t>
            </a:r>
          </a:p>
          <a:p>
            <a:r>
              <a:rPr lang="en-US" sz="2400" dirty="0"/>
              <a:t>Can “return” more than one value from a function.</a:t>
            </a:r>
          </a:p>
          <a:p>
            <a:r>
              <a:rPr lang="en-US" sz="2400" dirty="0"/>
              <a:t>Building dynamic data structures.</a:t>
            </a:r>
          </a:p>
          <a:p>
            <a:r>
              <a:rPr lang="en-US" sz="2400" dirty="0"/>
              <a:t>Useful for passing large data structures around.</a:t>
            </a:r>
          </a:p>
          <a:p>
            <a:pPr lvl="1"/>
            <a:r>
              <a:rPr lang="en-US" sz="2000" dirty="0"/>
              <a:t>Pointers are efficient for this since copies of data structures don’t need to be pushed into the stack.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6A800-569E-4E5C-A416-A9FFFC7D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9182" y="6296683"/>
            <a:ext cx="4436815" cy="313300"/>
          </a:xfrm>
        </p:spPr>
        <p:txBody>
          <a:bodyPr>
            <a:normAutofit/>
          </a:bodyPr>
          <a:lstStyle/>
          <a:p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2019 Darrell Long &amp; the Regents of the University of California</a:t>
            </a:r>
            <a:endParaRPr lang="en-US" sz="105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3328-2DF7-4415-A026-FBB6A4B7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4" y="6270771"/>
            <a:ext cx="77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9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1C91-9AB8-4AA0-883A-6FDADA81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Passing by value</a:t>
            </a:r>
            <a:br>
              <a:rPr lang="en-US" sz="2800" dirty="0"/>
            </a:br>
            <a:r>
              <a:rPr lang="en-US" sz="2800" dirty="0"/>
              <a:t>versus</a:t>
            </a:r>
            <a:br>
              <a:rPr lang="en-US" sz="2800" dirty="0"/>
            </a:br>
            <a:r>
              <a:rPr lang="en-US" sz="2800" dirty="0"/>
              <a:t>Passing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3754-691E-4ADE-BFB8-17BED8C8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“Passing by value” duplicates passed values onto stack.</a:t>
            </a:r>
          </a:p>
          <a:p>
            <a:pPr lvl="1"/>
            <a:endParaRPr lang="en-US" sz="1600" dirty="0"/>
          </a:p>
          <a:p>
            <a:r>
              <a:rPr lang="en-US" sz="2000" dirty="0"/>
              <a:t>“Passing by reference” duplicates  a pointer onto the stack.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965A-657E-49D7-9610-A0D77AC7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055" y="6356350"/>
            <a:ext cx="4114800" cy="365125"/>
          </a:xfrm>
        </p:spPr>
        <p:txBody>
          <a:bodyPr>
            <a:normAutofit fontScale="92500"/>
          </a:bodyPr>
          <a:lstStyle/>
          <a:p>
            <a:r>
              <a:rPr lang="en-US"/>
              <a:t>© 2019 Darrell Long &amp; the Regents of the University of California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AD17D-910C-4EB5-9292-B99572AD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F3211-E299-4F58-ACE8-99C4D414D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0" y="2230452"/>
            <a:ext cx="3535728" cy="1909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4F3F7-DD53-4B01-92EA-45E206DD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17870" y="1446406"/>
            <a:ext cx="2829156" cy="32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0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3836</Words>
  <Application>Microsoft Macintosh PowerPoint</Application>
  <PresentationFormat>Widescreen</PresentationFormat>
  <Paragraphs>682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Courier</vt:lpstr>
      <vt:lpstr>Courier New</vt:lpstr>
      <vt:lpstr>Office Theme</vt:lpstr>
      <vt:lpstr>Pointers and Dynamic Memory</vt:lpstr>
      <vt:lpstr>What is a pointer?</vt:lpstr>
      <vt:lpstr>Review:  Memory Addresses</vt:lpstr>
      <vt:lpstr>Pointers and addresses</vt:lpstr>
      <vt:lpstr>How to use the &amp; operator</vt:lpstr>
      <vt:lpstr>Dereferencing a Pointer</vt:lpstr>
      <vt:lpstr>How to use the * operator</vt:lpstr>
      <vt:lpstr>Benefits of Pointers</vt:lpstr>
      <vt:lpstr>Passing by value versus Passing by reference</vt:lpstr>
      <vt:lpstr>Passing by reference</vt:lpstr>
      <vt:lpstr>Pointer Arithmetic</vt:lpstr>
      <vt:lpstr>Pointer Arithmetic</vt:lpstr>
      <vt:lpstr>Arrays And Pointer Arithmetic</vt:lpstr>
      <vt:lpstr>But does it make sense?</vt:lpstr>
      <vt:lpstr>Pointer arithmetic example:  Iterating over an array</vt:lpstr>
      <vt:lpstr>Pointers and arrays</vt:lpstr>
      <vt:lpstr>Strings as arrays</vt:lpstr>
      <vt:lpstr>Pointers to pointers</vt:lpstr>
      <vt:lpstr>Pointers to pointers</vt:lpstr>
      <vt:lpstr>Multidimensional Arrays</vt:lpstr>
      <vt:lpstr>Multidimensional Arrays</vt:lpstr>
      <vt:lpstr>Function Pointers</vt:lpstr>
      <vt:lpstr>Function Pointer Example</vt:lpstr>
      <vt:lpstr>Function Tables (Jump Tables)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matrix: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infer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Eugene Chou</dc:creator>
  <cp:lastModifiedBy>Eugene Chou</cp:lastModifiedBy>
  <cp:revision>3</cp:revision>
  <dcterms:created xsi:type="dcterms:W3CDTF">2019-10-23T02:19:38Z</dcterms:created>
  <dcterms:modified xsi:type="dcterms:W3CDTF">2019-10-24T22:38:12Z</dcterms:modified>
</cp:coreProperties>
</file>